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7" r:id="rId4"/>
  </p:sldMasterIdLst>
  <p:notesMasterIdLst>
    <p:notesMasterId r:id="rId39"/>
  </p:notesMasterIdLst>
  <p:handoutMasterIdLst>
    <p:handoutMasterId r:id="rId40"/>
  </p:handoutMasterIdLst>
  <p:sldIdLst>
    <p:sldId id="407" r:id="rId5"/>
    <p:sldId id="408" r:id="rId6"/>
    <p:sldId id="409" r:id="rId7"/>
    <p:sldId id="441" r:id="rId8"/>
    <p:sldId id="420" r:id="rId9"/>
    <p:sldId id="421" r:id="rId10"/>
    <p:sldId id="422" r:id="rId11"/>
    <p:sldId id="423" r:id="rId12"/>
    <p:sldId id="424" r:id="rId13"/>
    <p:sldId id="425" r:id="rId14"/>
    <p:sldId id="426" r:id="rId15"/>
    <p:sldId id="427" r:id="rId16"/>
    <p:sldId id="428" r:id="rId17"/>
    <p:sldId id="442" r:id="rId18"/>
    <p:sldId id="429" r:id="rId19"/>
    <p:sldId id="430" r:id="rId20"/>
    <p:sldId id="431" r:id="rId21"/>
    <p:sldId id="432" r:id="rId22"/>
    <p:sldId id="443" r:id="rId23"/>
    <p:sldId id="444" r:id="rId24"/>
    <p:sldId id="433" r:id="rId25"/>
    <p:sldId id="434" r:id="rId26"/>
    <p:sldId id="435" r:id="rId27"/>
    <p:sldId id="436" r:id="rId28"/>
    <p:sldId id="437" r:id="rId29"/>
    <p:sldId id="438" r:id="rId30"/>
    <p:sldId id="439" r:id="rId31"/>
    <p:sldId id="440" r:id="rId32"/>
    <p:sldId id="445" r:id="rId33"/>
    <p:sldId id="446" r:id="rId34"/>
    <p:sldId id="447" r:id="rId35"/>
    <p:sldId id="448" r:id="rId36"/>
    <p:sldId id="451" r:id="rId37"/>
    <p:sldId id="419" r:id="rId38"/>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ollen Barmer" initials="HL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88988" autoAdjust="0"/>
  </p:normalViewPr>
  <p:slideViewPr>
    <p:cSldViewPr>
      <p:cViewPr varScale="1">
        <p:scale>
          <a:sx n="78" d="100"/>
          <a:sy n="78" d="100"/>
        </p:scale>
        <p:origin x="-372" y="-96"/>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60" d="100"/>
          <a:sy n="60" d="100"/>
        </p:scale>
        <p:origin x="-3366" y="-114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4609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5/5/2014</a:t>
            </a:fld>
            <a:endParaRPr lang="en-US" dirty="0"/>
          </a:p>
        </p:txBody>
      </p:sp>
      <p:sp>
        <p:nvSpPr>
          <p:cNvPr id="46099"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8" name="Picture 7"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4173591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6813" y="4416111"/>
            <a:ext cx="6104374" cy="4182419"/>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7" name="Rectangle 9"/>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7202" name="Rectangle 34"/>
          <p:cNvSpPr>
            <a:spLocks noGrp="1" noChangeArrowheads="1"/>
          </p:cNvSpPr>
          <p:nvPr>
            <p:ph type="hdr" sz="quarter"/>
          </p:nvPr>
        </p:nvSpPr>
        <p:spPr bwMode="auto">
          <a:xfrm>
            <a:off x="306161" y="115245"/>
            <a:ext cx="2972114" cy="3073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9" name="Rectangle 19"/>
          <p:cNvSpPr>
            <a:spLocks noChangeArrowheads="1"/>
          </p:cNvSpPr>
          <p:nvPr/>
        </p:nvSpPr>
        <p:spPr bwMode="auto">
          <a:xfrm>
            <a:off x="4443046" y="8915400"/>
            <a:ext cx="2110154" cy="20007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0" name="Picture 9"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831160"/>
            <a:ext cx="4186996" cy="312840"/>
          </a:xfrm>
          <a:prstGeom prst="rect">
            <a:avLst/>
          </a:prstGeom>
        </p:spPr>
      </p:pic>
    </p:spTree>
    <p:extLst>
      <p:ext uri="{BB962C8B-B14F-4D97-AF65-F5344CB8AC3E}">
        <p14:creationId xmlns:p14="http://schemas.microsoft.com/office/powerpoint/2010/main" val="184229738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68CA5EFA-98F8-40CD-A57C-E0DF1072FA6D}"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10</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553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554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Previous case study experience has shown that the Accelerated Requirements Method (ARM) </a:t>
            </a:r>
          </a:p>
          <a:p>
            <a:r>
              <a:rPr lang="en-US" altLang="en-US" dirty="0" smtClean="0"/>
              <a:t>is successful in eliciting security requirements.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DF7161D1-FDA8-4A1B-A4AF-AD524FD849DE}"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11</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656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656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a:t>
            </a:r>
          </a:p>
          <a:p>
            <a:pPr>
              <a:buFontTx/>
              <a:buChar char="-"/>
            </a:pPr>
            <a:r>
              <a:rPr lang="en-US" altLang="en-US" dirty="0" smtClean="0"/>
              <a:t>Select an elicitation technique that is appropriate for the number and expertise of stakeholders, size and </a:t>
            </a:r>
          </a:p>
          <a:p>
            <a:r>
              <a:rPr lang="en-US" altLang="en-US" dirty="0" smtClean="0"/>
              <a:t>scope of the project, and expertise of the requirements engineering team.</a:t>
            </a:r>
          </a:p>
          <a:p>
            <a:pPr>
              <a:buFontTx/>
              <a:buChar char="-"/>
            </a:pPr>
            <a:r>
              <a:rPr lang="en-US" altLang="en-US" dirty="0" smtClean="0"/>
              <a:t>Document the rationale for the choice and make necessary preparations to execute the technique.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4F376C6-54CA-4BF8-A678-1D801BEF05AE}"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12</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758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758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GB" altLang="en-US" dirty="0" smtClean="0"/>
              <a:t>Stakeholder responsibility: </a:t>
            </a:r>
            <a:r>
              <a:rPr lang="en-US" altLang="en-US" dirty="0" smtClean="0">
                <a:solidFill>
                  <a:schemeClr val="tx1"/>
                </a:solidFill>
              </a:rPr>
              <a:t>If the organization wants to use the existing requirements elicitation technique, </a:t>
            </a:r>
          </a:p>
          <a:p>
            <a:r>
              <a:rPr lang="en-US" altLang="en-US" dirty="0" smtClean="0">
                <a:solidFill>
                  <a:schemeClr val="tx1"/>
                </a:solidFill>
              </a:rPr>
              <a:t>the stakeholders must let the RE team know about it.</a:t>
            </a:r>
            <a:endParaRPr lang="en-GB"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66A047CF-1C31-436E-A4FF-9F5B653DDD3A}"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13</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861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861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 The requirements engineering team has selected an appropriate elicitation technique </a:t>
            </a:r>
          </a:p>
          <a:p>
            <a:r>
              <a:rPr lang="en-US" altLang="en-US" dirty="0" smtClean="0"/>
              <a:t>and has documented the rationale for their choice.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486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E30B5288-F690-4B71-89AB-3AABA9612846}" type="slidenum">
              <a:rPr lang="en-GB" altLang="en-US">
                <a:ea typeface="Arial Unicode MS" pitchFamily="34" charset="-128"/>
                <a:cs typeface="Arial Unicode MS" pitchFamily="34" charset="-128"/>
              </a:rPr>
              <a:pPr eaLnBrk="1" hangingPunct="1">
                <a:spcBef>
                  <a:spcPct val="0"/>
                </a:spcBef>
                <a:buFont typeface="StarSymbol" charset="0"/>
                <a:buNone/>
              </a:pPr>
              <a:t>14</a:t>
            </a:fld>
            <a:endParaRPr lang="en-GB" altLang="en-US" dirty="0">
              <a:ea typeface="Arial Unicode MS" pitchFamily="34" charset="-128"/>
              <a:cs typeface="Arial Unicode MS" pitchFamily="34" charset="-128"/>
            </a:endParaRPr>
          </a:p>
        </p:txBody>
      </p:sp>
      <p:sp>
        <p:nvSpPr>
          <p:cNvPr id="16486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pitchFamily="34" charset="0"/>
              <a:buNone/>
            </a:pPr>
            <a:endParaRPr lang="en-IN" altLang="en-US" sz="1800" dirty="0" smtClean="0">
              <a:solidFill>
                <a:prstClr val="white"/>
              </a:solidFill>
              <a:latin typeface="Arial" pitchFamily="34" charset="0"/>
              <a:cs typeface="Arial" pitchFamily="34" charset="0"/>
            </a:endParaRPr>
          </a:p>
        </p:txBody>
      </p:sp>
      <p:sp>
        <p:nvSpPr>
          <p:cNvPr id="16486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schemeClr val="tx1"/>
                </a:solidFill>
                <a:ea typeface="ＭＳ Ｐゴシック" pitchFamily="34" charset="-128"/>
              </a:rPr>
              <a:t>© 2007 Carnegie Mellon University</a:t>
            </a:r>
            <a:endParaRPr lang="en-US" altLang="en-US" sz="800" i="1" dirty="0">
              <a:solidFill>
                <a:schemeClr val="tx1"/>
              </a:solidFill>
              <a:latin typeface="Times New Roman" pitchFamily="18" charset="0"/>
              <a:ea typeface="ＭＳ Ｐゴシック" pitchFamily="34" charset="-128"/>
            </a:endParaRPr>
          </a:p>
        </p:txBody>
      </p:sp>
      <p:sp>
        <p:nvSpPr>
          <p:cNvPr id="69635" name="Rectangle 2"/>
          <p:cNvSpPr>
            <a:spLocks noGrp="1" noRot="1" noChangeAspect="1" noChangeArrowheads="1" noTextEdit="1"/>
          </p:cNvSpPr>
          <p:nvPr>
            <p:ph type="sldImg"/>
          </p:nvPr>
        </p:nvSpPr>
        <p:spPr>
          <a:xfrm>
            <a:off x="1104900" y="698500"/>
            <a:ext cx="4648200" cy="3486150"/>
          </a:xfrm>
          <a:ln/>
        </p:spPr>
      </p:sp>
      <p:sp>
        <p:nvSpPr>
          <p:cNvPr id="69636"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74E56C1A-2CE2-4007-9946-D727360762B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16</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065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066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Step 6 is the heart of the SQUARE process. This step is simply a matter of executing the technique </a:t>
            </a:r>
          </a:p>
          <a:p>
            <a:r>
              <a:rPr lang="en-US" altLang="en-US" dirty="0" smtClean="0"/>
              <a:t>that was previously selected.</a:t>
            </a:r>
          </a:p>
          <a:p>
            <a:endParaRPr lang="en-US" altLang="en-US" dirty="0" smtClean="0"/>
          </a:p>
          <a:p>
            <a:r>
              <a:rPr lang="en-US" altLang="en-US" dirty="0" smtClean="0"/>
              <a:t>Perhaps the largest mistake that the requirements engineering team can make in this step is to </a:t>
            </a:r>
          </a:p>
          <a:p>
            <a:r>
              <a:rPr lang="en-US" altLang="en-US" dirty="0" smtClean="0"/>
              <a:t>elicit non-verifiable or vague, ambiguous requirements. Each requirement must be stated in a </a:t>
            </a:r>
          </a:p>
          <a:p>
            <a:r>
              <a:rPr lang="en-US" altLang="en-US" dirty="0" smtClean="0"/>
              <a:t>manner that will allow relatively easy verification once the project has been implemented. </a:t>
            </a:r>
          </a:p>
          <a:p>
            <a:r>
              <a:rPr lang="en-US" altLang="en-US" dirty="0" smtClean="0"/>
              <a:t>For instance, the requirement “The system shall improve the availability of the existing customer </a:t>
            </a:r>
          </a:p>
          <a:p>
            <a:r>
              <a:rPr lang="en-US" altLang="en-US" dirty="0" smtClean="0"/>
              <a:t>service center” is impossible to measure objectively. Instead, the requirements engineering team </a:t>
            </a:r>
          </a:p>
          <a:p>
            <a:r>
              <a:rPr lang="en-US" altLang="en-US" dirty="0" smtClean="0"/>
              <a:t>should encourage the production of requirements that are clearly verifiable and, where appropriate,</a:t>
            </a:r>
          </a:p>
          <a:p>
            <a:r>
              <a:rPr lang="en-US" altLang="en-US" dirty="0" smtClean="0"/>
              <a:t> quantifiable. A better version of the previously stated requirement would thus be </a:t>
            </a:r>
          </a:p>
          <a:p>
            <a:r>
              <a:rPr lang="en-US" altLang="en-US" dirty="0" smtClean="0"/>
              <a:t>“The system shall handle at least 300 simultaneous connections to the customer service center.” </a:t>
            </a:r>
          </a:p>
          <a:p>
            <a:endParaRPr lang="en-US" altLang="en-US" dirty="0" smtClean="0"/>
          </a:p>
          <a:p>
            <a:r>
              <a:rPr lang="en-US" altLang="en-US" dirty="0" smtClean="0"/>
              <a:t>A second mistake that the requirements engineering team can make in this step is to elicit </a:t>
            </a:r>
            <a:r>
              <a:rPr lang="en-US" altLang="en-US" i="1" dirty="0" smtClean="0"/>
              <a:t>implementations</a:t>
            </a:r>
          </a:p>
          <a:p>
            <a:r>
              <a:rPr lang="en-US" altLang="en-US" i="1" dirty="0" smtClean="0"/>
              <a:t> </a:t>
            </a:r>
            <a:r>
              <a:rPr lang="en-US" altLang="en-US" dirty="0" smtClean="0"/>
              <a:t>or </a:t>
            </a:r>
            <a:r>
              <a:rPr lang="en-US" altLang="en-US" i="1" dirty="0" smtClean="0"/>
              <a:t>architectural constraints </a:t>
            </a:r>
            <a:r>
              <a:rPr lang="en-US" altLang="en-US" dirty="0" smtClean="0"/>
              <a:t>instead of requirements. </a:t>
            </a:r>
          </a:p>
          <a:p>
            <a:r>
              <a:rPr lang="en-US" altLang="en-US" dirty="0" smtClean="0"/>
              <a:t>Requirements are concerned with </a:t>
            </a:r>
            <a:r>
              <a:rPr lang="en-US" altLang="en-US" i="1" dirty="0" smtClean="0"/>
              <a:t>what</a:t>
            </a:r>
            <a:r>
              <a:rPr lang="en-US" altLang="en-US" dirty="0" smtClean="0"/>
              <a:t> the system should do, not </a:t>
            </a:r>
            <a:r>
              <a:rPr lang="en-US" altLang="en-US" i="1" dirty="0" smtClean="0"/>
              <a:t>how</a:t>
            </a:r>
            <a:r>
              <a:rPr lang="en-US" altLang="en-US" dirty="0" smtClean="0"/>
              <a:t> it should be done.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4C4AF730-2F20-4A80-A0D5-8E27C0D1288E}"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17</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168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168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a:t>
            </a:r>
          </a:p>
          <a:p>
            <a:r>
              <a:rPr lang="en-US" altLang="en-US" dirty="0" smtClean="0"/>
              <a:t>-Execute the elicitation technique chosen in Step 5. This may entail a large amount of logistical preparation </a:t>
            </a:r>
          </a:p>
          <a:p>
            <a:r>
              <a:rPr lang="en-US" altLang="en-US" dirty="0" smtClean="0"/>
              <a:t>and orientation for the stakeholders. Stakeholders should be informed of the amount of time they can </a:t>
            </a:r>
          </a:p>
          <a:p>
            <a:r>
              <a:rPr lang="en-US" altLang="en-US" dirty="0" smtClean="0"/>
              <a:t>be expected to spend during this step of the process.</a:t>
            </a:r>
          </a:p>
          <a:p>
            <a:r>
              <a:rPr lang="en-US" altLang="en-US" dirty="0" smtClean="0"/>
              <a:t>-Document the requirements as they are collected.</a:t>
            </a:r>
          </a:p>
          <a:p>
            <a:r>
              <a:rPr lang="en-US" altLang="en-US" b="1" dirty="0" smtClean="0"/>
              <a:t>Face-to-face interaction with the stakeholders is important.</a:t>
            </a:r>
            <a:endParaRPr lang="en-US"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067BD903-87E0-4EFC-9DF5-7A83A9EAB188}"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18</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270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270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 </a:t>
            </a:r>
            <a:r>
              <a:rPr lang="en-GB" altLang="en-US" dirty="0" smtClean="0"/>
              <a:t>Ensure that the elicitation process goes smoothly by following the </a:t>
            </a:r>
          </a:p>
          <a:p>
            <a:r>
              <a:rPr lang="en-GB" altLang="en-US" dirty="0" smtClean="0"/>
              <a:t>instructions of the requirements engineering team</a:t>
            </a:r>
            <a:r>
              <a:rPr lang="en-US" altLang="en-US" dirty="0" smtClean="0"/>
              <a:t>.</a:t>
            </a:r>
          </a:p>
          <a:p>
            <a:endParaRPr lang="en-US" altLang="en-US" dirty="0" smtClean="0"/>
          </a:p>
          <a:p>
            <a:r>
              <a:rPr lang="en-GB" altLang="en-US" dirty="0" smtClean="0"/>
              <a:t>Joint responsibilities:</a:t>
            </a:r>
          </a:p>
          <a:p>
            <a:pPr marL="0" lvl="1" indent="0"/>
            <a:r>
              <a:rPr lang="en-US" altLang="en-US" dirty="0" smtClean="0"/>
              <a:t>-</a:t>
            </a:r>
            <a:r>
              <a:rPr lang="en-GB" altLang="en-US" dirty="0" smtClean="0"/>
              <a:t>Encourage generation of verifiable, preferably quantifiable security requirements</a:t>
            </a:r>
          </a:p>
          <a:p>
            <a:pPr marL="0" lvl="1" indent="0"/>
            <a:r>
              <a:rPr lang="en-US" altLang="en-US" dirty="0" smtClean="0"/>
              <a:t>-</a:t>
            </a:r>
            <a:r>
              <a:rPr lang="en-GB" altLang="en-US" dirty="0" smtClean="0"/>
              <a:t>Ensure that only requirements are generated and not implementations or architectural constraints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98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4A27CB0B-E44D-443D-8F97-21C67B7B87DE}" type="slidenum">
              <a:rPr lang="en-GB" altLang="en-US" smtClean="0">
                <a:ea typeface="Arial Unicode MS" pitchFamily="34" charset="-128"/>
                <a:cs typeface="Arial Unicode MS" pitchFamily="34" charset="-128"/>
              </a:rPr>
              <a:pPr eaLnBrk="1" hangingPunct="1">
                <a:spcBef>
                  <a:spcPct val="0"/>
                </a:spcBef>
                <a:buFont typeface="StarSymbol" charset="0"/>
                <a:buNone/>
              </a:pPr>
              <a:t>19</a:t>
            </a:fld>
            <a:endParaRPr lang="en-GB" altLang="en-US" dirty="0" smtClean="0">
              <a:ea typeface="Arial Unicode MS" pitchFamily="34" charset="-128"/>
              <a:cs typeface="Arial Unicode MS" pitchFamily="34" charset="-128"/>
            </a:endParaRPr>
          </a:p>
        </p:txBody>
      </p:sp>
      <p:sp>
        <p:nvSpPr>
          <p:cNvPr id="16998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chemeClr val="bg1"/>
              </a:solidFill>
              <a:latin typeface="Arial" pitchFamily="34" charset="0"/>
            </a:endParaRPr>
          </a:p>
        </p:txBody>
      </p:sp>
      <p:sp>
        <p:nvSpPr>
          <p:cNvPr id="16998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101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901BDF10-3996-43DE-AB53-8CB06DD8BE63}" type="slidenum">
              <a:rPr lang="en-GB" altLang="en-US" smtClean="0">
                <a:ea typeface="Arial Unicode MS" pitchFamily="34" charset="-128"/>
                <a:cs typeface="Arial Unicode MS" pitchFamily="34" charset="-128"/>
              </a:rPr>
              <a:pPr eaLnBrk="1" hangingPunct="1">
                <a:spcBef>
                  <a:spcPct val="0"/>
                </a:spcBef>
                <a:buFont typeface="StarSymbol" charset="0"/>
                <a:buNone/>
              </a:pPr>
              <a:t>20</a:t>
            </a:fld>
            <a:endParaRPr lang="en-GB" altLang="en-US" dirty="0" smtClean="0">
              <a:ea typeface="Arial Unicode MS" pitchFamily="34" charset="-128"/>
              <a:cs typeface="Arial Unicode MS" pitchFamily="34" charset="-128"/>
            </a:endParaRPr>
          </a:p>
        </p:txBody>
      </p:sp>
      <p:sp>
        <p:nvSpPr>
          <p:cNvPr id="17101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rgbClr val="FFFFFF"/>
              </a:solidFill>
              <a:latin typeface="Arial" pitchFamily="34" charset="0"/>
            </a:endParaRPr>
          </a:p>
        </p:txBody>
      </p:sp>
      <p:sp>
        <p:nvSpPr>
          <p:cNvPr id="17101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20 minutes for student reports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schemeClr val="tx1"/>
                </a:solidFill>
                <a:ea typeface="ＭＳ Ｐゴシック" pitchFamily="34" charset="-128"/>
              </a:rPr>
              <a:t>© 2007 Carnegie Mellon University</a:t>
            </a:r>
            <a:endParaRPr lang="en-US" altLang="en-US" sz="800" i="1" dirty="0">
              <a:solidFill>
                <a:schemeClr val="tx1"/>
              </a:solidFill>
              <a:latin typeface="Times New Roman" pitchFamily="18" charset="0"/>
              <a:ea typeface="ＭＳ Ｐゴシック" pitchFamily="34" charset="-128"/>
            </a:endParaRPr>
          </a:p>
        </p:txBody>
      </p:sp>
      <p:sp>
        <p:nvSpPr>
          <p:cNvPr id="73731" name="Rectangle 2"/>
          <p:cNvSpPr>
            <a:spLocks noGrp="1" noRot="1" noChangeAspect="1" noChangeArrowheads="1" noTextEdit="1"/>
          </p:cNvSpPr>
          <p:nvPr>
            <p:ph type="sldImg"/>
          </p:nvPr>
        </p:nvSpPr>
        <p:spPr>
          <a:xfrm>
            <a:off x="1104900" y="698500"/>
            <a:ext cx="4648200" cy="3486150"/>
          </a:xfrm>
          <a:ln/>
        </p:spPr>
      </p:sp>
      <p:sp>
        <p:nvSpPr>
          <p:cNvPr id="73732"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E0D27A15-6CF8-41CC-A4AF-593A902AD562}"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22</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475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475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The purpose of this step is to allow the requirements engineer and stakeholders to classify the requirements </a:t>
            </a:r>
          </a:p>
          <a:p>
            <a:r>
              <a:rPr lang="en-US" altLang="en-US" dirty="0" smtClean="0"/>
              <a:t>as essential, non-essential, system level, software level, or as architectural constraints.  </a:t>
            </a:r>
          </a:p>
          <a:p>
            <a:r>
              <a:rPr lang="en-US" altLang="en-US" dirty="0" smtClean="0"/>
              <a:t>Architectural constraints are not usually considered requirements, and are candidates for </a:t>
            </a:r>
          </a:p>
          <a:p>
            <a:r>
              <a:rPr lang="en-US" altLang="en-US" dirty="0" smtClean="0"/>
              <a:t>removal during this step.</a:t>
            </a:r>
          </a:p>
          <a:p>
            <a:endParaRPr lang="en-US" altLang="en-US" dirty="0" smtClean="0"/>
          </a:p>
          <a:p>
            <a:r>
              <a:rPr lang="en-US" altLang="en-US" dirty="0" smtClean="0"/>
              <a:t>Categorization will help in the next step, prioritization.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F619BED8-8B04-4191-9F8C-B1497C7B240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23</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577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578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In this example, each requirement is categorized. Different category schemes may be chosen. </a:t>
            </a:r>
          </a:p>
          <a:p>
            <a:r>
              <a:rPr lang="en-US" altLang="en-US" dirty="0" smtClean="0"/>
              <a:t>We just picked one for illustration. </a:t>
            </a:r>
          </a:p>
          <a:p>
            <a:endParaRPr lang="en-US" altLang="en-US" dirty="0" smtClean="0"/>
          </a:p>
          <a:p>
            <a:r>
              <a:rPr lang="en-US" altLang="en-US" dirty="0" smtClean="0"/>
              <a:t>Discussion topic: What are some other category schemes? </a:t>
            </a:r>
          </a:p>
          <a:p>
            <a:r>
              <a:rPr lang="en-US" altLang="en-US" dirty="0" smtClean="0"/>
              <a:t>What are the advantages/disadvantages? Do the requirements fit neatly into one category?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CE7095A0-6AA4-43F4-8CC7-BBE067630087}"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24</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680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680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Since the goal of SQUARE is to produce security requirements, the requirements engineering </a:t>
            </a:r>
          </a:p>
          <a:p>
            <a:r>
              <a:rPr lang="en-US" altLang="en-US" dirty="0" smtClean="0"/>
              <a:t>team and stakeholders should avoid producing architectural constraints. </a:t>
            </a:r>
          </a:p>
          <a:p>
            <a:r>
              <a:rPr lang="en-US" altLang="en-US" dirty="0" smtClean="0"/>
              <a:t>Architectural constraints are provided as a category here to serve as an outlet for “requirements” </a:t>
            </a:r>
          </a:p>
          <a:p>
            <a:r>
              <a:rPr lang="en-US" altLang="en-US" dirty="0" smtClean="0"/>
              <a:t>that, upon categorization, are considered to be constraints. Ideally, such anomalies would be </a:t>
            </a:r>
          </a:p>
          <a:p>
            <a:r>
              <a:rPr lang="en-US" altLang="en-US" dirty="0" smtClean="0"/>
              <a:t>identified and corrected in the previous steps of the process.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B8E1E0AC-9769-4E13-A8F8-6F2DB1FFEA8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25</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782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782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ECD058E-D81B-4294-AB9E-D9B852012635}"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26</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885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885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a:t>
            </a:r>
          </a:p>
          <a:p>
            <a:r>
              <a:rPr lang="en-US" altLang="en-US" dirty="0" smtClean="0"/>
              <a:t>-Provide a baseline set of categories in the form of a table. The team may have to suggest alternative</a:t>
            </a:r>
          </a:p>
          <a:p>
            <a:r>
              <a:rPr lang="en-US" altLang="en-US" dirty="0" smtClean="0"/>
              <a:t> categories, depending on the client project.</a:t>
            </a:r>
          </a:p>
          <a:p>
            <a:r>
              <a:rPr lang="en-US" altLang="en-US" dirty="0" smtClean="0"/>
              <a:t>-Facilitate the stakeholders’ categorization process.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A6A04A0-6E2F-4BA1-9FC0-53BDEE45DF2F}"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27</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7987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7987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 Categorize the requirements and come to a consensus on the </a:t>
            </a:r>
          </a:p>
          <a:p>
            <a:r>
              <a:rPr lang="en-US" altLang="en-US" dirty="0" smtClean="0"/>
              <a:t>categorization for each requirement with the other stakeholders.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C1BBB99A-56DE-4D37-96E6-EB40399BA98C}"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28</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089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090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 The initial documented set of requirements that have been organized into </a:t>
            </a:r>
          </a:p>
          <a:p>
            <a:r>
              <a:rPr lang="en-US" altLang="en-US" dirty="0" smtClean="0"/>
              <a:t>stakeholder-defined categories.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022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2169147B-CC69-4ABD-9501-B0DBA5C5D01C}" type="slidenum">
              <a:rPr lang="en-GB" altLang="en-US" smtClean="0">
                <a:ea typeface="Arial Unicode MS" pitchFamily="34" charset="-128"/>
                <a:cs typeface="Arial Unicode MS" pitchFamily="34" charset="-128"/>
              </a:rPr>
              <a:pPr eaLnBrk="1" hangingPunct="1">
                <a:spcBef>
                  <a:spcPct val="0"/>
                </a:spcBef>
                <a:buFont typeface="StarSymbol" charset="0"/>
                <a:buNone/>
              </a:pPr>
              <a:t>29</a:t>
            </a:fld>
            <a:endParaRPr lang="en-GB" altLang="en-US" dirty="0" smtClean="0">
              <a:ea typeface="Arial Unicode MS" pitchFamily="34" charset="-128"/>
              <a:cs typeface="Arial Unicode MS" pitchFamily="34" charset="-128"/>
            </a:endParaRPr>
          </a:p>
        </p:txBody>
      </p:sp>
      <p:sp>
        <p:nvSpPr>
          <p:cNvPr id="18022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chemeClr val="bg1"/>
              </a:solidFill>
              <a:latin typeface="Arial" pitchFamily="34" charset="0"/>
            </a:endParaRPr>
          </a:p>
        </p:txBody>
      </p:sp>
      <p:sp>
        <p:nvSpPr>
          <p:cNvPr id="18022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
        <p:nvSpPr>
          <p:cNvPr id="4"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125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F09BC5F4-808C-4A6B-B3FB-FFC456D70155}" type="slidenum">
              <a:rPr lang="en-GB" altLang="en-US" smtClean="0">
                <a:ea typeface="Arial Unicode MS" pitchFamily="34" charset="-128"/>
                <a:cs typeface="Arial Unicode MS" pitchFamily="34" charset="-128"/>
              </a:rPr>
              <a:pPr eaLnBrk="1" hangingPunct="1">
                <a:spcBef>
                  <a:spcPct val="0"/>
                </a:spcBef>
                <a:buFont typeface="StarSymbol" charset="0"/>
                <a:buNone/>
              </a:pPr>
              <a:t>30</a:t>
            </a:fld>
            <a:endParaRPr lang="en-GB" altLang="en-US" dirty="0" smtClean="0">
              <a:ea typeface="Arial Unicode MS" pitchFamily="34" charset="-128"/>
              <a:cs typeface="Arial Unicode MS" pitchFamily="34" charset="-128"/>
            </a:endParaRPr>
          </a:p>
        </p:txBody>
      </p:sp>
      <p:sp>
        <p:nvSpPr>
          <p:cNvPr id="18125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pitchFamily="34" charset="0"/>
              <a:buNone/>
            </a:pPr>
            <a:endParaRPr lang="en-IN" altLang="en-US" sz="1800" dirty="0">
              <a:solidFill>
                <a:srgbClr val="FFFFFF"/>
              </a:solidFill>
              <a:latin typeface="Arial" pitchFamily="34" charset="0"/>
            </a:endParaRPr>
          </a:p>
        </p:txBody>
      </p:sp>
      <p:sp>
        <p:nvSpPr>
          <p:cNvPr id="18125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10 minutes for student reports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3956538" y="8830621"/>
            <a:ext cx="2110154" cy="200077"/>
          </a:xfrm>
          <a:prstGeom prst="rect">
            <a:avLst/>
          </a:prstGeom>
        </p:spPr>
        <p:txBody>
          <a:bodyPr/>
          <a:lstStyle/>
          <a:p>
            <a:pPr>
              <a:defRPr/>
            </a:pPr>
            <a:r>
              <a:rPr lang="en-US" dirty="0" smtClean="0"/>
              <a:t>© 2014 Carnegie Mellon University   </a:t>
            </a:r>
            <a:endParaRPr lang="en-US" dirty="0"/>
          </a:p>
        </p:txBody>
      </p:sp>
      <p:sp>
        <p:nvSpPr>
          <p:cNvPr id="5" name="Header Placeholder 4"/>
          <p:cNvSpPr>
            <a:spLocks noGrp="1"/>
          </p:cNvSpPr>
          <p:nvPr>
            <p:ph type="hdr" sz="quarter" idx="11"/>
          </p:nvPr>
        </p:nvSpPr>
        <p:spPr/>
        <p:txBody>
          <a:bodyPr/>
          <a:lstStyle/>
          <a:p>
            <a:pPr>
              <a:defRPr/>
            </a:pPr>
            <a:r>
              <a:rPr lang="en-US" dirty="0" smtClean="0"/>
              <a:t>Requirements Elicitation for Veterans Administration</a:t>
            </a:r>
            <a:endParaRPr lang="en-US" dirty="0"/>
          </a:p>
        </p:txBody>
      </p:sp>
      <p:sp>
        <p:nvSpPr>
          <p:cNvPr id="6" name="Date Placeholder 5"/>
          <p:cNvSpPr>
            <a:spLocks noGrp="1"/>
          </p:cNvSpPr>
          <p:nvPr>
            <p:ph type="dt" idx="12"/>
          </p:nvPr>
        </p:nvSpPr>
        <p:spPr>
          <a:xfrm>
            <a:off x="3884027" y="0"/>
            <a:ext cx="2972421" cy="465138"/>
          </a:xfrm>
          <a:prstGeom prst="rect">
            <a:avLst/>
          </a:prstGeom>
        </p:spPr>
        <p:txBody>
          <a:bodyPr/>
          <a:lstStyle/>
          <a:p>
            <a:pPr>
              <a:defRPr/>
            </a:pPr>
            <a:r>
              <a:rPr lang="en-US" dirty="0" smtClean="0"/>
              <a:t>01/09/14</a:t>
            </a:r>
            <a:endParaRPr lang="en-US" dirty="0"/>
          </a:p>
        </p:txBody>
      </p:sp>
    </p:spTree>
    <p:extLst>
      <p:ext uri="{BB962C8B-B14F-4D97-AF65-F5344CB8AC3E}">
        <p14:creationId xmlns:p14="http://schemas.microsoft.com/office/powerpoint/2010/main" val="2811751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a:xfrm>
            <a:off x="3956538" y="8830621"/>
            <a:ext cx="2110154" cy="200077"/>
          </a:xfrm>
          <a:prstGeom prst="rect">
            <a:avLst/>
          </a:prstGeom>
        </p:spPr>
        <p:txBody>
          <a:bodyPr/>
          <a:lstStyle/>
          <a:p>
            <a:pPr>
              <a:defRPr/>
            </a:pPr>
            <a:r>
              <a:rPr lang="en-US" dirty="0" smtClean="0"/>
              <a:t>© 2014 Carnegie Mellon University   </a:t>
            </a:r>
            <a:endParaRPr lang="en-US" dirty="0"/>
          </a:p>
        </p:txBody>
      </p:sp>
      <p:sp>
        <p:nvSpPr>
          <p:cNvPr id="5" name="Header Placeholder 4"/>
          <p:cNvSpPr>
            <a:spLocks noGrp="1"/>
          </p:cNvSpPr>
          <p:nvPr>
            <p:ph type="hdr" sz="quarter" idx="11"/>
          </p:nvPr>
        </p:nvSpPr>
        <p:spPr/>
        <p:txBody>
          <a:bodyPr/>
          <a:lstStyle/>
          <a:p>
            <a:pPr>
              <a:defRPr/>
            </a:pPr>
            <a:r>
              <a:rPr lang="en-US" dirty="0" smtClean="0"/>
              <a:t>Requirements Elicitation for Veterans Administration</a:t>
            </a:r>
            <a:endParaRPr lang="en-US" dirty="0"/>
          </a:p>
        </p:txBody>
      </p:sp>
      <p:sp>
        <p:nvSpPr>
          <p:cNvPr id="6" name="Date Placeholder 5"/>
          <p:cNvSpPr>
            <a:spLocks noGrp="1"/>
          </p:cNvSpPr>
          <p:nvPr>
            <p:ph type="dt" idx="12"/>
          </p:nvPr>
        </p:nvSpPr>
        <p:spPr>
          <a:xfrm>
            <a:off x="3884027" y="0"/>
            <a:ext cx="2972421" cy="465138"/>
          </a:xfrm>
          <a:prstGeom prst="rect">
            <a:avLst/>
          </a:prstGeom>
        </p:spPr>
        <p:txBody>
          <a:bodyPr/>
          <a:lstStyle/>
          <a:p>
            <a:pPr>
              <a:defRPr/>
            </a:pPr>
            <a:r>
              <a:rPr lang="en-US" dirty="0" smtClean="0"/>
              <a:t>01/09/14</a:t>
            </a:r>
            <a:endParaRPr lang="en-US" dirty="0"/>
          </a:p>
        </p:txBody>
      </p:sp>
    </p:spTree>
    <p:extLst>
      <p:ext uri="{BB962C8B-B14F-4D97-AF65-F5344CB8AC3E}">
        <p14:creationId xmlns:p14="http://schemas.microsoft.com/office/powerpoint/2010/main" val="14913129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C1BBB99A-56DE-4D37-96E6-EB40399BA98C}"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33</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8089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8090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7801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8E91F72-376C-49EC-85B2-E2B30307297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4</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59395" name="Text Box 2"/>
          <p:cNvSpPr txBox="1">
            <a:spLocks noChangeArrowheads="1"/>
          </p:cNvSpPr>
          <p:nvPr/>
        </p:nvSpPr>
        <p:spPr bwMode="auto">
          <a:xfrm>
            <a:off x="1149743" y="697867"/>
            <a:ext cx="4558516"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59396" name="Rectangle 3"/>
          <p:cNvSpPr>
            <a:spLocks noGrp="1" noChangeArrowheads="1"/>
          </p:cNvSpPr>
          <p:nvPr>
            <p:ph type="body"/>
          </p:nvPr>
        </p:nvSpPr>
        <p:spPr>
          <a:xfrm>
            <a:off x="376506" y="4416108"/>
            <a:ext cx="6095654" cy="418401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8"/>
          <p:cNvSpPr txBox="1">
            <a:spLocks noGrp="1" noChangeArrowheads="1"/>
          </p:cNvSpPr>
          <p:nvPr/>
        </p:nvSpPr>
        <p:spPr bwMode="auto">
          <a:xfrm>
            <a:off x="3956419" y="8830627"/>
            <a:ext cx="2109675" cy="200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pitchFamily="34" charset="0"/>
                <a:cs typeface="Arial" pitchFamily="34" charset="0"/>
              </a:defRPr>
            </a:lvl1pPr>
            <a:lvl2pPr marL="742950" indent="-285750" defTabSz="957263" eaLnBrk="0" hangingPunct="0">
              <a:defRPr>
                <a:solidFill>
                  <a:schemeClr val="bg1"/>
                </a:solidFill>
                <a:latin typeface="Arial" pitchFamily="34" charset="0"/>
                <a:cs typeface="Arial" pitchFamily="34" charset="0"/>
              </a:defRPr>
            </a:lvl2pPr>
            <a:lvl3pPr marL="1143000" indent="-228600" defTabSz="957263" eaLnBrk="0" hangingPunct="0">
              <a:defRPr>
                <a:solidFill>
                  <a:schemeClr val="bg1"/>
                </a:solidFill>
                <a:latin typeface="Arial" pitchFamily="34" charset="0"/>
                <a:cs typeface="Arial" pitchFamily="34" charset="0"/>
              </a:defRPr>
            </a:lvl3pPr>
            <a:lvl4pPr marL="1600200" indent="-228600" defTabSz="957263" eaLnBrk="0" hangingPunct="0">
              <a:defRPr>
                <a:solidFill>
                  <a:schemeClr val="bg1"/>
                </a:solidFill>
                <a:latin typeface="Arial" pitchFamily="34" charset="0"/>
                <a:cs typeface="Arial" pitchFamily="34" charset="0"/>
              </a:defRPr>
            </a:lvl4pPr>
            <a:lvl5pPr marL="2057400" indent="-228600" defTabSz="957263" eaLnBrk="0" hangingPunct="0">
              <a:defRPr>
                <a:solidFill>
                  <a:schemeClr val="bg1"/>
                </a:solidFill>
                <a:latin typeface="Arial" pitchFamily="34" charset="0"/>
                <a:cs typeface="Arial" pitchFamily="34" charset="0"/>
              </a:defRPr>
            </a:lvl5pPr>
            <a:lvl6pPr marL="2514600" indent="-228600" defTabSz="957263"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957263"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957263"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957263" eaLnBrk="0" fontAlgn="base" hangingPunct="0">
              <a:spcBef>
                <a:spcPct val="0"/>
              </a:spcBef>
              <a:spcAft>
                <a:spcPct val="0"/>
              </a:spcAft>
              <a:defRPr>
                <a:solidFill>
                  <a:schemeClr val="bg1"/>
                </a:solidFill>
                <a:latin typeface="Arial" pitchFamily="34" charset="0"/>
                <a:cs typeface="Arial" pitchFamily="34" charset="0"/>
              </a:defRPr>
            </a:lvl9pPr>
          </a:lstStyle>
          <a:p>
            <a:pPr algn="ctr" eaLnBrk="1" hangingPunct="1">
              <a:lnSpc>
                <a:spcPct val="89000"/>
              </a:lnSpc>
              <a:spcBef>
                <a:spcPct val="40000"/>
              </a:spcBef>
            </a:pPr>
            <a:r>
              <a:rPr lang="en-US" altLang="en-US" sz="800" dirty="0">
                <a:solidFill>
                  <a:schemeClr val="tx1"/>
                </a:solidFill>
                <a:ea typeface="ＭＳ Ｐゴシック" pitchFamily="34" charset="-128"/>
              </a:rPr>
              <a:t>© 2007 Carnegie Mellon University</a:t>
            </a:r>
            <a:endParaRPr lang="en-US" altLang="en-US" sz="800" i="1" dirty="0">
              <a:solidFill>
                <a:schemeClr val="tx1"/>
              </a:solidFill>
              <a:latin typeface="Times New Roman" pitchFamily="18" charset="0"/>
              <a:ea typeface="ＭＳ Ｐゴシック" pitchFamily="34" charset="-128"/>
            </a:endParaRPr>
          </a:p>
        </p:txBody>
      </p:sp>
      <p:sp>
        <p:nvSpPr>
          <p:cNvPr id="60419" name="Rectangle 2"/>
          <p:cNvSpPr>
            <a:spLocks noGrp="1" noRot="1" noChangeAspect="1" noChangeArrowheads="1" noTextEdit="1"/>
          </p:cNvSpPr>
          <p:nvPr>
            <p:ph type="sldImg"/>
          </p:nvPr>
        </p:nvSpPr>
        <p:spPr>
          <a:xfrm>
            <a:off x="1104900" y="698500"/>
            <a:ext cx="4648200" cy="3486150"/>
          </a:xfrm>
          <a:ln/>
        </p:spPr>
      </p:sp>
      <p:sp>
        <p:nvSpPr>
          <p:cNvPr id="60420" name="Rectangle 3"/>
          <p:cNvSpPr>
            <a:spLocks noGrp="1" noChangeArrowheads="1"/>
          </p:cNvSpPr>
          <p:nvPr>
            <p:ph type="body" idx="1"/>
          </p:nvPr>
        </p:nvSpPr>
        <p:spPr>
          <a:xfrm>
            <a:off x="376506" y="4416108"/>
            <a:ext cx="6104989"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5FAC0A87-16F0-46C0-BE5F-0B09453781FF}"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6</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144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1444" name="Rectangle 2"/>
          <p:cNvSpPr>
            <a:spLocks noGrp="1" noChangeArrowheads="1"/>
          </p:cNvSpPr>
          <p:nvPr>
            <p:ph type="body"/>
          </p:nvPr>
        </p:nvSpPr>
        <p:spPr>
          <a:xfrm>
            <a:off x="690001" y="4572000"/>
            <a:ext cx="5477998" cy="341693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The requirements engineering team must select an elicitation technique that is suitable for the client </a:t>
            </a:r>
          </a:p>
          <a:p>
            <a:r>
              <a:rPr lang="en-US" altLang="en-US" dirty="0" smtClean="0"/>
              <a:t>organization and project. Multiple techniques will likely work for the same project. The organization</a:t>
            </a:r>
          </a:p>
          <a:p>
            <a:r>
              <a:rPr lang="en-US" altLang="en-US" dirty="0" smtClean="0"/>
              <a:t> can possibly use its existing requirements elicitation technique. The difficulty is in choosing a technique</a:t>
            </a:r>
          </a:p>
          <a:p>
            <a:r>
              <a:rPr lang="en-US" altLang="en-US" dirty="0" smtClean="0"/>
              <a:t> that can adapt to the number and expertise of stakeholders, the size and scope of the client project,</a:t>
            </a:r>
          </a:p>
          <a:p>
            <a:r>
              <a:rPr lang="en-US" altLang="en-US" dirty="0" smtClean="0"/>
              <a:t> and the expertise of the requirements engineering team.  Also, some existing techniques are aimed</a:t>
            </a:r>
          </a:p>
          <a:p>
            <a:r>
              <a:rPr lang="en-US" altLang="en-US" dirty="0" smtClean="0"/>
              <a:t> strictly at functional, end-user requirements.  It may be difficult to adapt such a technique to security</a:t>
            </a:r>
          </a:p>
          <a:p>
            <a:r>
              <a:rPr lang="en-US" altLang="en-US" dirty="0" smtClean="0"/>
              <a:t> requirements.</a:t>
            </a:r>
          </a:p>
          <a:p>
            <a:endParaRPr lang="en-US"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D80E64FC-9D59-4E33-87E7-B10F48EA5B4F}"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7</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246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2468" name="Rectangle 2"/>
          <p:cNvSpPr>
            <a:spLocks noGrp="1" noChangeArrowheads="1"/>
          </p:cNvSpPr>
          <p:nvPr>
            <p:ph type="body"/>
          </p:nvPr>
        </p:nvSpPr>
        <p:spPr>
          <a:xfrm>
            <a:off x="690001" y="4648200"/>
            <a:ext cx="5477998" cy="349313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GB" altLang="en-US" sz="900" dirty="0" smtClean="0"/>
              <a:t>This following is a list of potential techniques. There are other techniques as well. The organization needs </a:t>
            </a:r>
          </a:p>
          <a:p>
            <a:r>
              <a:rPr lang="en-GB" altLang="en-US" sz="900" dirty="0" smtClean="0"/>
              <a:t>to consider the desired properties of the selected technique.  We’ll see this on the next slide.  </a:t>
            </a:r>
            <a:endParaRPr lang="en-GB" altLang="en-US" sz="900" dirty="0"/>
          </a:p>
          <a:p>
            <a:r>
              <a:rPr lang="en-GB" altLang="en-US" sz="900" dirty="0" smtClean="0"/>
              <a:t>Note that a brief discussion of each method can be found in the companion case study material.  </a:t>
            </a:r>
          </a:p>
          <a:p>
            <a:r>
              <a:rPr lang="en-GB" altLang="en-US" sz="900" dirty="0" smtClean="0"/>
              <a:t>An introduction to elicitation methods can be found in this paper on the Build Security </a:t>
            </a:r>
            <a:r>
              <a:rPr lang="en-GB" altLang="en-US" sz="900" dirty="0"/>
              <a:t>In website  </a:t>
            </a:r>
            <a:endParaRPr lang="en-GB" altLang="en-US" sz="900" dirty="0" smtClean="0"/>
          </a:p>
          <a:p>
            <a:r>
              <a:rPr lang="en-GB" altLang="en-US" sz="900" dirty="0" smtClean="0"/>
              <a:t>https</a:t>
            </a:r>
            <a:r>
              <a:rPr lang="en-GB" altLang="en-US" sz="900" dirty="0"/>
              <a:t>://buildsecurityin.us-cert.gov/articles/best-practices/requirements-engineering/requirements-elicitation-introduction </a:t>
            </a:r>
            <a:endParaRPr lang="en-GB" altLang="en-US" sz="900" dirty="0" smtClean="0"/>
          </a:p>
          <a:p>
            <a:r>
              <a:rPr lang="en-US" altLang="en-US" sz="900" dirty="0" smtClean="0"/>
              <a:t>Use/misuse cases [Jacobson 92]</a:t>
            </a:r>
          </a:p>
          <a:p>
            <a:r>
              <a:rPr lang="en-US" altLang="en-US" sz="900" dirty="0" smtClean="0"/>
              <a:t>Accelerated Requirements Method [Wood 89, Hubbard 99]</a:t>
            </a:r>
          </a:p>
          <a:p>
            <a:r>
              <a:rPr lang="en-US" altLang="en-US" sz="900" dirty="0" smtClean="0"/>
              <a:t>Soft Systems Methodology [Checkland 89]</a:t>
            </a:r>
          </a:p>
          <a:p>
            <a:r>
              <a:rPr lang="en-US" altLang="en-US" sz="900" dirty="0" smtClean="0"/>
              <a:t>Issue-Based Information Systems [Kunz 70]</a:t>
            </a:r>
          </a:p>
          <a:p>
            <a:r>
              <a:rPr lang="en-US" altLang="en-US" sz="900" dirty="0" smtClean="0"/>
              <a:t>Quality Function Deployment [QFD 05]</a:t>
            </a:r>
          </a:p>
          <a:p>
            <a:r>
              <a:rPr lang="en-US" altLang="en-US" sz="900" dirty="0" smtClean="0"/>
              <a:t>Feature-Oriented Domain Analysis [Kang 90]</a:t>
            </a:r>
          </a:p>
          <a:p>
            <a:r>
              <a:rPr lang="en-US" altLang="en-US" sz="900" dirty="0" smtClean="0"/>
              <a:t>Controlled Requirements Expression [Mullery 79]</a:t>
            </a:r>
          </a:p>
          <a:p>
            <a:r>
              <a:rPr lang="en-US" altLang="en-US" sz="900" dirty="0" smtClean="0"/>
              <a:t>Critical Discourse Analysis [Schiffrin 94]</a:t>
            </a:r>
          </a:p>
          <a:p>
            <a:r>
              <a:rPr lang="en-US" altLang="en-US" sz="900" dirty="0" smtClean="0"/>
              <a:t>Structured/unstructured interviews</a:t>
            </a:r>
          </a:p>
          <a:p>
            <a:endParaRPr lang="en-US"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1103313" y="698500"/>
            <a:ext cx="4641850" cy="3482975"/>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altLang="en-US" dirty="0" smtClean="0"/>
              <a:t>The following criteria were used for selecting a technique in SQUARE case studies. The organization can select other criteria:</a:t>
            </a:r>
          </a:p>
          <a:p>
            <a:pPr>
              <a:lnSpc>
                <a:spcPct val="90000"/>
              </a:lnSpc>
            </a:pPr>
            <a:r>
              <a:rPr lang="en-US" altLang="en-US" b="1" dirty="0" smtClean="0"/>
              <a:t>Adaptability: </a:t>
            </a:r>
            <a:r>
              <a:rPr lang="en-US" altLang="en-US" dirty="0" smtClean="0"/>
              <a:t>the ability to generate requirements in multiple environments (Would the elicitation work well with a software package that is near completion and a project in the planning stages?)</a:t>
            </a:r>
          </a:p>
          <a:p>
            <a:pPr>
              <a:lnSpc>
                <a:spcPct val="90000"/>
              </a:lnSpc>
            </a:pPr>
            <a:r>
              <a:rPr lang="en-US" altLang="en-US" b="1" dirty="0" smtClean="0"/>
              <a:t>Computer-aided software engineering (CASE) tool: </a:t>
            </a:r>
            <a:r>
              <a:rPr lang="en-US" altLang="en-US" dirty="0" smtClean="0"/>
              <a:t>a computer-based product aimed at supporting one or more software engineering activities within a software development process  [SEI 04]</a:t>
            </a:r>
          </a:p>
          <a:p>
            <a:pPr>
              <a:lnSpc>
                <a:spcPct val="90000"/>
              </a:lnSpc>
            </a:pPr>
            <a:r>
              <a:rPr lang="en-US" altLang="en-US" b="1" dirty="0" smtClean="0"/>
              <a:t>Client acceptance: </a:t>
            </a:r>
            <a:r>
              <a:rPr lang="en-US" altLang="en-US" dirty="0" smtClean="0"/>
              <a:t>the likelihood that the clients would agree to the elicitation technique in analyzing their requirements (Is the implementation too invasive in a business environment? Can the elicitation technique be implemented in a reasonable amount of time?)</a:t>
            </a:r>
          </a:p>
          <a:p>
            <a:pPr>
              <a:lnSpc>
                <a:spcPct val="90000"/>
              </a:lnSpc>
            </a:pPr>
            <a:r>
              <a:rPr lang="en-US" altLang="en-US" b="1" dirty="0" smtClean="0"/>
              <a:t>Complexity: </a:t>
            </a:r>
            <a:r>
              <a:rPr lang="en-US" altLang="en-US" dirty="0" smtClean="0"/>
              <a:t>the degree of difficulty in understanding and properly executing the elicitation technique (Can the requirement engineers and clients easily understand the elicitation technique?)</a:t>
            </a:r>
          </a:p>
          <a:p>
            <a:pPr>
              <a:lnSpc>
                <a:spcPct val="90000"/>
              </a:lnSpc>
            </a:pPr>
            <a:r>
              <a:rPr lang="en-US" altLang="en-US" b="1" dirty="0" smtClean="0"/>
              <a:t>Graphical output: </a:t>
            </a:r>
            <a:r>
              <a:rPr lang="en-US" altLang="en-US" dirty="0" smtClean="0"/>
              <a:t>the ability of the elicitation technique to produce readily understandable visual artifacts</a:t>
            </a:r>
          </a:p>
          <a:p>
            <a:pPr>
              <a:lnSpc>
                <a:spcPct val="90000"/>
              </a:lnSpc>
            </a:pPr>
            <a:r>
              <a:rPr lang="en-US" altLang="en-US" b="1" dirty="0" smtClean="0"/>
              <a:t>Implementation duration: </a:t>
            </a:r>
            <a:r>
              <a:rPr lang="en-US" altLang="en-US" dirty="0" smtClean="0"/>
              <a:t>the length of time the requirements engineers and clients need to fully execute the elicitation technique</a:t>
            </a:r>
          </a:p>
          <a:p>
            <a:pPr>
              <a:lnSpc>
                <a:spcPct val="90000"/>
              </a:lnSpc>
            </a:pPr>
            <a:r>
              <a:rPr lang="en-US" altLang="en-US" b="1" dirty="0" smtClean="0"/>
              <a:t>Learning curve: </a:t>
            </a:r>
            <a:r>
              <a:rPr lang="en-US" altLang="en-US" dirty="0" smtClean="0"/>
              <a:t>the pace at which the requirements engineers and clients can fully comprehend the elicitation technique</a:t>
            </a:r>
          </a:p>
          <a:p>
            <a:pPr>
              <a:lnSpc>
                <a:spcPct val="90000"/>
              </a:lnSpc>
            </a:pPr>
            <a:r>
              <a:rPr lang="en-US" altLang="en-US" b="1" dirty="0" smtClean="0"/>
              <a:t>Maturity: </a:t>
            </a:r>
            <a:r>
              <a:rPr lang="en-US" altLang="en-US" dirty="0" smtClean="0"/>
              <a:t>the time, exposure, and analysis the elicitation technique has experienced in its vetting by the requirements-engineering community</a:t>
            </a:r>
          </a:p>
          <a:p>
            <a:pPr>
              <a:lnSpc>
                <a:spcPct val="90000"/>
              </a:lnSpc>
            </a:pPr>
            <a:r>
              <a:rPr lang="en-US" altLang="en-US" b="1" dirty="0" smtClean="0"/>
              <a:t>Scalability: </a:t>
            </a:r>
            <a:r>
              <a:rPr lang="en-US" altLang="en-US" dirty="0" smtClean="0"/>
              <a:t>the ability of the elicitation technique to address the requirements of enterprise level systems and small-scale applications</a:t>
            </a:r>
          </a:p>
          <a:p>
            <a:pPr>
              <a:lnSpc>
                <a:spcPct val="90000"/>
              </a:lnSpc>
            </a:pPr>
            <a:endParaRPr lang="en-US" altLang="en-US" dirty="0" smtClean="0"/>
          </a:p>
        </p:txBody>
      </p:sp>
      <p:sp>
        <p:nvSpPr>
          <p:cNvPr id="63492" name="Slide Number Placeholder 3"/>
          <p:cNvSpPr>
            <a:spLocks noGrp="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D5D0214-3EC7-4A53-AF1C-600D227DE5D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8</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0DCDF55C-1C75-46E8-AA78-792FE1399FE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9</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6451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6451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This is a subjective evaluation of some of the techniques we described earlier. </a:t>
            </a:r>
          </a:p>
          <a:p>
            <a:r>
              <a:rPr lang="en-US" altLang="en-US" dirty="0" smtClean="0"/>
              <a:t>Evaluation results may vary from one organization/team to another.</a:t>
            </a:r>
          </a:p>
          <a:p>
            <a:r>
              <a:rPr lang="en-US" altLang="en-US" dirty="0" smtClean="0"/>
              <a:t>It’s also possible to weight the results in case some criteria are more important than others.</a:t>
            </a:r>
          </a:p>
          <a:p>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gn="l">
              <a:lnSpc>
                <a:spcPct val="70000"/>
              </a:lnSpc>
              <a:spcBef>
                <a:spcPct val="30000"/>
              </a:spcBef>
              <a:tabLst>
                <a:tab pos="292100" algn="l"/>
                <a:tab pos="571500" algn="l"/>
              </a:tabLst>
            </a:pPr>
            <a:r>
              <a:rPr lang="en-US" sz="1800" b="0" dirty="0"/>
              <a:t>Software Engineering Institute</a:t>
            </a:r>
          </a:p>
          <a:p>
            <a:pPr algn="l">
              <a:lnSpc>
                <a:spcPct val="70000"/>
              </a:lnSpc>
              <a:spcBef>
                <a:spcPct val="30000"/>
              </a:spcBef>
              <a:tabLst>
                <a:tab pos="292100" algn="l"/>
                <a:tab pos="571500" algn="l"/>
              </a:tabLst>
            </a:pPr>
            <a:r>
              <a:rPr lang="en-US" sz="1800" b="0" dirty="0"/>
              <a:t>Carnegie Mellon University</a:t>
            </a:r>
          </a:p>
          <a:p>
            <a:pPr algn="l">
              <a:lnSpc>
                <a:spcPct val="70000"/>
              </a:lnSpc>
              <a:spcBef>
                <a:spcPct val="30000"/>
              </a:spcBef>
              <a:tabLst>
                <a:tab pos="292100" algn="l"/>
                <a:tab pos="571500" algn="l"/>
              </a:tabLst>
            </a:pPr>
            <a:r>
              <a:rPr lang="en-US" sz="1800" b="0" dirty="0"/>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292955642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7904196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577353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60785702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32153894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spcBef>
                <a:spcPct val="0"/>
              </a:spcBef>
            </a:pPr>
            <a:r>
              <a:rPr lang="en-US" b="1" dirty="0"/>
              <a:t>© </a:t>
            </a:r>
            <a:r>
              <a:rPr lang="en-US" b="1" dirty="0" smtClean="0"/>
              <a:t>2014 </a:t>
            </a:r>
            <a:r>
              <a:rPr lang="en-US" b="1" dirty="0"/>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428670479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endParaRPr lang="en-US" dirty="0"/>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spcBef>
                <a:spcPct val="0"/>
              </a:spcBef>
            </a:pPr>
            <a:fld id="{0FD7C5BF-16EC-496A-AD82-C63A648F61EB}" type="slidenum">
              <a:rPr lang="en-US" sz="900" b="1"/>
              <a:pPr algn="ctr" eaLnBrk="0" hangingPunct="0">
                <a:spcBef>
                  <a:spcPct val="0"/>
                </a:spcBef>
              </a:pPr>
              <a:t>‹#›</a:t>
            </a:fld>
            <a:endParaRPr lang="en-US" sz="900" b="1" dirty="0"/>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endParaRPr lang="en-US" dirty="0"/>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3635362957"/>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R.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1228668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r>
              <a:rPr lang="en-GB" altLang="en-US" dirty="0" smtClean="0"/>
              <a:t>Step 5: Select Elicitation Technique</a:t>
            </a:r>
          </a:p>
        </p:txBody>
      </p:sp>
      <p:sp>
        <p:nvSpPr>
          <p:cNvPr id="13315" name="Rectangle 2"/>
          <p:cNvSpPr>
            <a:spLocks noGrp="1" noChangeArrowheads="1"/>
          </p:cNvSpPr>
          <p:nvPr>
            <p:ph idx="1"/>
          </p:nvPr>
        </p:nvSpPr>
        <p:spPr/>
        <p:txBody>
          <a:bodyPr/>
          <a:lstStyle/>
          <a:p>
            <a:r>
              <a:rPr lang="en-GB" altLang="en-US" dirty="0" smtClean="0"/>
              <a:t>Accelerated Requirements Method (ARM)</a:t>
            </a:r>
          </a:p>
          <a:p>
            <a:pPr lvl="1"/>
            <a:r>
              <a:rPr lang="en-GB" altLang="en-US" dirty="0" smtClean="0"/>
              <a:t>Most often efficacious in eliciting security requirements</a:t>
            </a:r>
          </a:p>
          <a:p>
            <a:pPr lvl="1"/>
            <a:r>
              <a:rPr lang="en-GB" altLang="en-US" dirty="0" smtClean="0"/>
              <a:t>Participants asked to contribute seven security requirements in seven minutes</a:t>
            </a:r>
          </a:p>
          <a:p>
            <a:pPr lvl="1"/>
            <a:r>
              <a:rPr lang="en-GB" altLang="en-US" dirty="0" smtClean="0"/>
              <a:t>Participants asked to pick three of those requirements as the most important in three minutes</a:t>
            </a:r>
          </a:p>
          <a:p>
            <a:pPr lvl="1"/>
            <a:r>
              <a:rPr lang="en-GB" altLang="en-US" dirty="0" smtClean="0"/>
              <a:t>Results posted on a wall and discussed</a:t>
            </a:r>
          </a:p>
        </p:txBody>
      </p:sp>
      <p:sp>
        <p:nvSpPr>
          <p:cNvPr id="13316" name="Text Box 4"/>
          <p:cNvSpPr txBox="1">
            <a:spLocks noChangeArrowheads="1"/>
          </p:cNvSpPr>
          <p:nvPr/>
        </p:nvSpPr>
        <p:spPr bwMode="auto">
          <a:xfrm>
            <a:off x="517525" y="4826000"/>
            <a:ext cx="1841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Tree>
    <p:extLst>
      <p:ext uri="{BB962C8B-B14F-4D97-AF65-F5344CB8AC3E}">
        <p14:creationId xmlns:p14="http://schemas.microsoft.com/office/powerpoint/2010/main" val="217380416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p:txBody>
          <a:bodyPr/>
          <a:lstStyle/>
          <a:p>
            <a:r>
              <a:rPr lang="en-GB" altLang="en-US" dirty="0" smtClean="0"/>
              <a:t>Step 5: Select Elicitation Technique</a:t>
            </a:r>
          </a:p>
        </p:txBody>
      </p:sp>
      <p:sp>
        <p:nvSpPr>
          <p:cNvPr id="14339"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Select an elicitation technique that is appropriate for the number and expertise of stakeholders, size and scope of the project, and expertise of the requirements engineering team</a:t>
            </a:r>
          </a:p>
          <a:p>
            <a:pPr lvl="1"/>
            <a:r>
              <a:rPr lang="en-GB" altLang="en-US" dirty="0" smtClean="0"/>
              <a:t>Document the rationale for the choice</a:t>
            </a:r>
          </a:p>
          <a:p>
            <a:pPr lvl="1"/>
            <a:r>
              <a:rPr lang="en-GB" altLang="en-US" dirty="0" smtClean="0"/>
              <a:t>Make necessary preparations to execute the technique</a:t>
            </a:r>
          </a:p>
        </p:txBody>
      </p:sp>
    </p:spTree>
    <p:extLst>
      <p:ext uri="{BB962C8B-B14F-4D97-AF65-F5344CB8AC3E}">
        <p14:creationId xmlns:p14="http://schemas.microsoft.com/office/powerpoint/2010/main" val="87280447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p:txBody>
          <a:bodyPr/>
          <a:lstStyle/>
          <a:p>
            <a:r>
              <a:rPr lang="en-GB" altLang="en-US" dirty="0" smtClean="0"/>
              <a:t>Step 5: Select Elicitation Technique</a:t>
            </a:r>
          </a:p>
        </p:txBody>
      </p:sp>
      <p:sp>
        <p:nvSpPr>
          <p:cNvPr id="15363" name="Rectangle 2"/>
          <p:cNvSpPr>
            <a:spLocks noGrp="1" noChangeArrowheads="1"/>
          </p:cNvSpPr>
          <p:nvPr>
            <p:ph idx="1"/>
          </p:nvPr>
        </p:nvSpPr>
        <p:spPr/>
        <p:txBody>
          <a:bodyPr/>
          <a:lstStyle/>
          <a:p>
            <a:r>
              <a:rPr lang="en-GB" altLang="en-US" dirty="0" smtClean="0"/>
              <a:t>Stakeholder responsibility</a:t>
            </a:r>
          </a:p>
          <a:p>
            <a:pPr lvl="1"/>
            <a:r>
              <a:rPr lang="en-US" altLang="en-US" dirty="0" smtClean="0"/>
              <a:t>If the organization wants to use the existing requirements elicitation technique, the stakeholders must let the RE team know about it.</a:t>
            </a:r>
            <a:endParaRPr lang="en-GB" altLang="en-US" dirty="0" smtClean="0"/>
          </a:p>
        </p:txBody>
      </p:sp>
    </p:spTree>
    <p:extLst>
      <p:ext uri="{BB962C8B-B14F-4D97-AF65-F5344CB8AC3E}">
        <p14:creationId xmlns:p14="http://schemas.microsoft.com/office/powerpoint/2010/main" val="28772989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p:txBody>
          <a:bodyPr/>
          <a:lstStyle/>
          <a:p>
            <a:r>
              <a:rPr lang="en-GB" altLang="en-US" dirty="0" smtClean="0"/>
              <a:t>Step 5: Select Elicitation Technique</a:t>
            </a:r>
          </a:p>
        </p:txBody>
      </p:sp>
      <p:sp>
        <p:nvSpPr>
          <p:cNvPr id="16387" name="Rectangle 2"/>
          <p:cNvSpPr>
            <a:spLocks noGrp="1" noChangeArrowheads="1"/>
          </p:cNvSpPr>
          <p:nvPr>
            <p:ph idx="1"/>
          </p:nvPr>
        </p:nvSpPr>
        <p:spPr/>
        <p:txBody>
          <a:bodyPr/>
          <a:lstStyle/>
          <a:p>
            <a:r>
              <a:rPr lang="en-GB" altLang="en-US" dirty="0" smtClean="0"/>
              <a:t>Exit criteria</a:t>
            </a:r>
          </a:p>
          <a:p>
            <a:pPr lvl="1"/>
            <a:r>
              <a:rPr lang="en-GB" altLang="en-US" dirty="0" smtClean="0"/>
              <a:t>Selection of an appropriate elicitation technique</a:t>
            </a:r>
          </a:p>
          <a:p>
            <a:pPr lvl="1"/>
            <a:r>
              <a:rPr lang="en-GB" altLang="en-US" dirty="0" smtClean="0"/>
              <a:t>Documented rationale for the choice</a:t>
            </a:r>
          </a:p>
        </p:txBody>
      </p:sp>
    </p:spTree>
    <p:extLst>
      <p:ext uri="{BB962C8B-B14F-4D97-AF65-F5344CB8AC3E}">
        <p14:creationId xmlns:p14="http://schemas.microsoft.com/office/powerpoint/2010/main" val="22951552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p:cNvSpPr>
            <a:spLocks noGrp="1" noChangeArrowheads="1"/>
          </p:cNvSpPr>
          <p:nvPr>
            <p:ph type="title"/>
          </p:nvPr>
        </p:nvSpPr>
        <p:spPr/>
        <p:txBody>
          <a:bodyPr/>
          <a:lstStyle/>
          <a:p>
            <a:r>
              <a:rPr lang="en-GB" altLang="en-US" dirty="0" smtClean="0"/>
              <a:t>Step 5 – Exercise</a:t>
            </a:r>
          </a:p>
        </p:txBody>
      </p:sp>
      <p:sp>
        <p:nvSpPr>
          <p:cNvPr id="59395" name="Rectangle 2"/>
          <p:cNvSpPr>
            <a:spLocks noGrp="1" noChangeArrowheads="1"/>
          </p:cNvSpPr>
          <p:nvPr>
            <p:ph idx="1"/>
          </p:nvPr>
        </p:nvSpPr>
        <p:spPr/>
        <p:txBody>
          <a:bodyPr/>
          <a:lstStyle/>
          <a:p>
            <a:pPr marL="283464" lvl="1" indent="0">
              <a:buNone/>
            </a:pPr>
            <a:r>
              <a:rPr lang="en-GB" altLang="en-US" dirty="0" smtClean="0"/>
              <a:t>Task:  Agree on the elicitation technique</a:t>
            </a:r>
          </a:p>
          <a:p>
            <a:pPr marL="283464" lvl="1" indent="0">
              <a:buNone/>
            </a:pPr>
            <a:endParaRPr lang="en-GB" altLang="en-US" dirty="0" smtClean="0"/>
          </a:p>
          <a:p>
            <a:pPr marL="283464" lvl="1" indent="0">
              <a:buNone/>
            </a:pPr>
            <a:r>
              <a:rPr lang="en-GB" altLang="en-US" dirty="0" smtClean="0"/>
              <a:t>For this class, we will not go into the details of determining an elicitation technique.</a:t>
            </a:r>
          </a:p>
          <a:p>
            <a:pPr marL="283464" lvl="1" indent="0">
              <a:buNone/>
            </a:pPr>
            <a:endParaRPr lang="en-GB" altLang="en-US" dirty="0" smtClean="0"/>
          </a:p>
          <a:p>
            <a:pPr marL="283464" lvl="1" indent="0">
              <a:buNone/>
            </a:pPr>
            <a:r>
              <a:rPr lang="en-GB" altLang="en-US" dirty="0" smtClean="0"/>
              <a:t>The ARM technique was chosen for evaluation and will be used in the next step, elicitation of security requirements.</a:t>
            </a:r>
          </a:p>
          <a:p>
            <a:pPr marL="283464" lvl="1" indent="0">
              <a:buNone/>
            </a:pPr>
            <a:endParaRPr lang="en-GB" altLang="en-US" dirty="0" smtClean="0"/>
          </a:p>
          <a:p>
            <a:pPr marL="283464" lvl="1" indent="0">
              <a:buNone/>
            </a:pPr>
            <a:endParaRPr lang="en-GB" altLang="en-US" dirty="0" smtClean="0"/>
          </a:p>
          <a:p>
            <a:pPr marL="283464" lvl="1" indent="0">
              <a:buNone/>
            </a:pPr>
            <a:r>
              <a:rPr lang="en-GB" altLang="en-US" i="1" dirty="0" smtClean="0"/>
              <a:t>Both teams should read and follow the instructions given in your respective documents for more detailed information.</a:t>
            </a:r>
          </a:p>
          <a:p>
            <a:pPr lvl="1"/>
            <a:endParaRPr lang="en-GB" altLang="en-US" dirty="0" smtClean="0"/>
          </a:p>
          <a:p>
            <a:pPr lvl="1"/>
            <a:endParaRPr lang="en-GB" altLang="en-US" dirty="0" smtClean="0"/>
          </a:p>
        </p:txBody>
      </p:sp>
    </p:spTree>
    <p:extLst>
      <p:ext uri="{BB962C8B-B14F-4D97-AF65-F5344CB8AC3E}">
        <p14:creationId xmlns:p14="http://schemas.microsoft.com/office/powerpoint/2010/main" val="285319761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SQUARE Step 6</a:t>
            </a:r>
          </a:p>
        </p:txBody>
      </p:sp>
    </p:spTree>
    <p:extLst>
      <p:ext uri="{BB962C8B-B14F-4D97-AF65-F5344CB8AC3E}">
        <p14:creationId xmlns:p14="http://schemas.microsoft.com/office/powerpoint/2010/main" val="332444255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p:txBody>
          <a:bodyPr/>
          <a:lstStyle/>
          <a:p>
            <a:r>
              <a:rPr lang="en-GB" altLang="en-US" dirty="0" smtClean="0"/>
              <a:t>Step 6: Elicit Security Requirements</a:t>
            </a:r>
          </a:p>
        </p:txBody>
      </p:sp>
      <p:sp>
        <p:nvSpPr>
          <p:cNvPr id="18435" name="Rectangle 2"/>
          <p:cNvSpPr>
            <a:spLocks noGrp="1" noChangeArrowheads="1"/>
          </p:cNvSpPr>
          <p:nvPr>
            <p:ph idx="1"/>
          </p:nvPr>
        </p:nvSpPr>
        <p:spPr/>
        <p:txBody>
          <a:bodyPr/>
          <a:lstStyle/>
          <a:p>
            <a:r>
              <a:rPr lang="en-GB" altLang="en-US" dirty="0" smtClean="0"/>
              <a:t>The requirements engineering team must work with the stakeholders to elicit security requirements for the project (face to face).</a:t>
            </a:r>
          </a:p>
          <a:p>
            <a:r>
              <a:rPr lang="en-GB" altLang="en-US" dirty="0" smtClean="0"/>
              <a:t>Requirements must </a:t>
            </a:r>
          </a:p>
          <a:p>
            <a:pPr lvl="1"/>
            <a:r>
              <a:rPr lang="en-GB" altLang="en-US" dirty="0" smtClean="0"/>
              <a:t>be verifiable</a:t>
            </a:r>
          </a:p>
          <a:p>
            <a:pPr lvl="1"/>
            <a:r>
              <a:rPr lang="en-GB" altLang="en-US" dirty="0" smtClean="0"/>
              <a:t>not be vague or ambiguous</a:t>
            </a:r>
          </a:p>
          <a:p>
            <a:pPr lvl="1"/>
            <a:r>
              <a:rPr lang="en-GB" altLang="en-US" dirty="0" smtClean="0"/>
              <a:t>be quantifiable whenever possible</a:t>
            </a:r>
          </a:p>
          <a:p>
            <a:r>
              <a:rPr lang="en-GB" altLang="en-US" dirty="0" smtClean="0"/>
              <a:t>Example: “The system must have authentication measures in place at all gateways/entrance points.”</a:t>
            </a:r>
          </a:p>
          <a:p>
            <a:r>
              <a:rPr lang="en-GB" altLang="en-US" dirty="0" smtClean="0">
                <a:solidFill>
                  <a:schemeClr val="accent2"/>
                </a:solidFill>
              </a:rPr>
              <a:t>Focus on what, not how.</a:t>
            </a:r>
          </a:p>
        </p:txBody>
      </p:sp>
    </p:spTree>
    <p:extLst>
      <p:ext uri="{BB962C8B-B14F-4D97-AF65-F5344CB8AC3E}">
        <p14:creationId xmlns:p14="http://schemas.microsoft.com/office/powerpoint/2010/main" val="144723897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p:txBody>
          <a:bodyPr/>
          <a:lstStyle/>
          <a:p>
            <a:r>
              <a:rPr lang="en-GB" altLang="en-US" dirty="0" smtClean="0"/>
              <a:t>Step 6: Elicit Security Requirements</a:t>
            </a:r>
          </a:p>
        </p:txBody>
      </p:sp>
      <p:sp>
        <p:nvSpPr>
          <p:cNvPr id="19459"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Execute elicitation technique chosen in Step 5</a:t>
            </a:r>
          </a:p>
          <a:p>
            <a:pPr lvl="1"/>
            <a:r>
              <a:rPr lang="en-GB" altLang="en-US" dirty="0" smtClean="0"/>
              <a:t>Logistic preparation and orientation for stakeholders</a:t>
            </a:r>
          </a:p>
          <a:p>
            <a:pPr lvl="1"/>
            <a:r>
              <a:rPr lang="en-GB" altLang="en-US" dirty="0" smtClean="0"/>
              <a:t>Document requirements as they are collected</a:t>
            </a:r>
          </a:p>
        </p:txBody>
      </p:sp>
    </p:spTree>
    <p:extLst>
      <p:ext uri="{BB962C8B-B14F-4D97-AF65-F5344CB8AC3E}">
        <p14:creationId xmlns:p14="http://schemas.microsoft.com/office/powerpoint/2010/main" val="16877302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p:txBody>
          <a:bodyPr/>
          <a:lstStyle/>
          <a:p>
            <a:r>
              <a:rPr lang="en-GB" altLang="en-US" dirty="0" smtClean="0"/>
              <a:t>Step 6: Elicit Security Requirements</a:t>
            </a:r>
          </a:p>
        </p:txBody>
      </p:sp>
      <p:sp>
        <p:nvSpPr>
          <p:cNvPr id="20483" name="Rectangle 2"/>
          <p:cNvSpPr>
            <a:spLocks noGrp="1" noChangeArrowheads="1"/>
          </p:cNvSpPr>
          <p:nvPr>
            <p:ph idx="1"/>
          </p:nvPr>
        </p:nvSpPr>
        <p:spPr/>
        <p:txBody>
          <a:bodyPr/>
          <a:lstStyle/>
          <a:p>
            <a:r>
              <a:rPr lang="en-GB" altLang="en-US" dirty="0" smtClean="0"/>
              <a:t>Stakeholder responsibilities</a:t>
            </a:r>
          </a:p>
          <a:p>
            <a:pPr lvl="1"/>
            <a:r>
              <a:rPr lang="en-US" altLang="en-US" dirty="0" smtClean="0"/>
              <a:t>Follow the instructions given by the requirements engineering team during the elicitation process</a:t>
            </a:r>
            <a:endParaRPr lang="en-GB" altLang="en-US" dirty="0" smtClean="0"/>
          </a:p>
          <a:p>
            <a:pPr lvl="1"/>
            <a:endParaRPr lang="en-GB" altLang="en-US" dirty="0" smtClean="0"/>
          </a:p>
          <a:p>
            <a:r>
              <a:rPr lang="en-GB" altLang="en-US" dirty="0" smtClean="0"/>
              <a:t>Joint responsibilities</a:t>
            </a:r>
          </a:p>
          <a:p>
            <a:pPr lvl="1"/>
            <a:r>
              <a:rPr lang="en-GB" altLang="en-US" dirty="0" smtClean="0"/>
              <a:t>Encourage generation of verifiable, preferably quantifiable security requirements</a:t>
            </a:r>
          </a:p>
          <a:p>
            <a:pPr lvl="1"/>
            <a:r>
              <a:rPr lang="en-GB" altLang="en-US" dirty="0" smtClean="0"/>
              <a:t>Ensure that only requirements are generated and not implementations or architectural constraints</a:t>
            </a:r>
          </a:p>
        </p:txBody>
      </p:sp>
    </p:spTree>
    <p:extLst>
      <p:ext uri="{BB962C8B-B14F-4D97-AF65-F5344CB8AC3E}">
        <p14:creationId xmlns:p14="http://schemas.microsoft.com/office/powerpoint/2010/main" val="284452255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Grp="1" noChangeArrowheads="1"/>
          </p:cNvSpPr>
          <p:nvPr>
            <p:ph type="title"/>
          </p:nvPr>
        </p:nvSpPr>
        <p:spPr/>
        <p:txBody>
          <a:bodyPr/>
          <a:lstStyle/>
          <a:p>
            <a:r>
              <a:rPr lang="en-GB" altLang="en-US" dirty="0" smtClean="0"/>
              <a:t>Step 6 – Exercise (30 Minutes)</a:t>
            </a:r>
          </a:p>
        </p:txBody>
      </p:sp>
      <p:sp>
        <p:nvSpPr>
          <p:cNvPr id="60419" name="Rectangle 2"/>
          <p:cNvSpPr>
            <a:spLocks noGrp="1" noChangeArrowheads="1"/>
          </p:cNvSpPr>
          <p:nvPr>
            <p:ph idx="1"/>
          </p:nvPr>
        </p:nvSpPr>
        <p:spPr/>
        <p:txBody>
          <a:bodyPr/>
          <a:lstStyle/>
          <a:p>
            <a:pPr marL="283464" lvl="1" indent="0">
              <a:buNone/>
            </a:pPr>
            <a:r>
              <a:rPr lang="en-GB" dirty="0" smtClean="0"/>
              <a:t>Task: Agree on the requirements set</a:t>
            </a:r>
          </a:p>
          <a:p>
            <a:pPr marL="283464" lvl="1" indent="0">
              <a:buNone/>
            </a:pPr>
            <a:endParaRPr lang="en-GB" dirty="0" smtClean="0"/>
          </a:p>
          <a:p>
            <a:pPr marL="283464" lvl="1" indent="0">
              <a:buNone/>
            </a:pPr>
            <a:r>
              <a:rPr lang="en-GB" dirty="0" smtClean="0"/>
              <a:t>Exit Criteria:</a:t>
            </a:r>
          </a:p>
          <a:p>
            <a:pPr lvl="1"/>
            <a:r>
              <a:rPr lang="en-GB" dirty="0" smtClean="0"/>
              <a:t>Both teams have to discuss and finalize the requirements</a:t>
            </a:r>
          </a:p>
          <a:p>
            <a:pPr lvl="1"/>
            <a:r>
              <a:rPr lang="en-GB" dirty="0" smtClean="0"/>
              <a:t>Requirements should be quantifiable and verifiable</a:t>
            </a:r>
          </a:p>
          <a:p>
            <a:pPr marL="283464" lvl="1" indent="0">
              <a:buNone/>
            </a:pPr>
            <a:endParaRPr lang="en-GB" dirty="0" smtClean="0"/>
          </a:p>
          <a:p>
            <a:pPr marL="283464" lvl="1" indent="0">
              <a:buNone/>
            </a:pPr>
            <a:r>
              <a:rPr lang="en-GB" i="1" dirty="0" smtClean="0"/>
              <a:t>Both teams should read and follow the instructions given in your respective documents for more detailed information.</a:t>
            </a:r>
          </a:p>
          <a:p>
            <a:pPr lvl="1"/>
            <a:endParaRPr lang="en-GB" dirty="0" smtClean="0"/>
          </a:p>
        </p:txBody>
      </p:sp>
    </p:spTree>
    <p:extLst>
      <p:ext uri="{BB962C8B-B14F-4D97-AF65-F5344CB8AC3E}">
        <p14:creationId xmlns:p14="http://schemas.microsoft.com/office/powerpoint/2010/main" val="211883418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DM-0001140</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effectLst/>
              <a:latin typeface="Calibri"/>
              <a:ea typeface="Times New Roman"/>
              <a:cs typeface="Times New Roman"/>
            </a:endParaRPr>
          </a:p>
        </p:txBody>
      </p:sp>
    </p:spTree>
    <p:extLst>
      <p:ext uri="{BB962C8B-B14F-4D97-AF65-F5344CB8AC3E}">
        <p14:creationId xmlns:p14="http://schemas.microsoft.com/office/powerpoint/2010/main" val="317736642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
          <p:cNvSpPr>
            <a:spLocks noGrp="1" noChangeArrowheads="1"/>
          </p:cNvSpPr>
          <p:nvPr>
            <p:ph type="title"/>
          </p:nvPr>
        </p:nvSpPr>
        <p:spPr/>
        <p:txBody>
          <a:bodyPr/>
          <a:lstStyle/>
          <a:p>
            <a:r>
              <a:rPr lang="en-GB" altLang="en-US" dirty="0" smtClean="0"/>
              <a:t>Step 6 – Report on Exercise (20 Minutes)</a:t>
            </a:r>
          </a:p>
        </p:txBody>
      </p:sp>
    </p:spTree>
    <p:extLst>
      <p:ext uri="{BB962C8B-B14F-4D97-AF65-F5344CB8AC3E}">
        <p14:creationId xmlns:p14="http://schemas.microsoft.com/office/powerpoint/2010/main" val="231904843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SQUARE Step 7</a:t>
            </a:r>
            <a:br>
              <a:rPr lang="en-US" dirty="0"/>
            </a:br>
            <a:endParaRPr lang="en-US" dirty="0"/>
          </a:p>
        </p:txBody>
      </p:sp>
    </p:spTree>
    <p:extLst>
      <p:ext uri="{BB962C8B-B14F-4D97-AF65-F5344CB8AC3E}">
        <p14:creationId xmlns:p14="http://schemas.microsoft.com/office/powerpoint/2010/main" val="97345433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p:txBody>
          <a:bodyPr/>
          <a:lstStyle/>
          <a:p>
            <a:r>
              <a:rPr lang="en-GB" altLang="en-US" dirty="0" smtClean="0"/>
              <a:t>Step 7: Categorize Requirements</a:t>
            </a:r>
          </a:p>
        </p:txBody>
      </p:sp>
      <p:sp>
        <p:nvSpPr>
          <p:cNvPr id="22531" name="Rectangle 2"/>
          <p:cNvSpPr>
            <a:spLocks noGrp="1" noChangeArrowheads="1"/>
          </p:cNvSpPr>
          <p:nvPr>
            <p:ph idx="1"/>
          </p:nvPr>
        </p:nvSpPr>
        <p:spPr/>
        <p:txBody>
          <a:bodyPr/>
          <a:lstStyle/>
          <a:p>
            <a:r>
              <a:rPr lang="en-GB" altLang="en-US" dirty="0" smtClean="0"/>
              <a:t>Allows requirements engineers and stakeholders to classify requirements, for example, as</a:t>
            </a:r>
          </a:p>
          <a:p>
            <a:pPr lvl="1"/>
            <a:r>
              <a:rPr lang="en-GB" altLang="en-US" dirty="0" smtClean="0"/>
              <a:t>System level</a:t>
            </a:r>
          </a:p>
          <a:p>
            <a:pPr lvl="1"/>
            <a:r>
              <a:rPr lang="en-GB" altLang="en-US" dirty="0" smtClean="0"/>
              <a:t>Software level</a:t>
            </a:r>
          </a:p>
          <a:p>
            <a:pPr lvl="1"/>
            <a:r>
              <a:rPr lang="en-GB" altLang="en-US" dirty="0" smtClean="0">
                <a:solidFill>
                  <a:schemeClr val="accent2"/>
                </a:solidFill>
              </a:rPr>
              <a:t>Architectural constraint</a:t>
            </a:r>
          </a:p>
        </p:txBody>
      </p:sp>
      <p:sp>
        <p:nvSpPr>
          <p:cNvPr id="22532" name="Text Box 4"/>
          <p:cNvSpPr txBox="1">
            <a:spLocks noChangeArrowheads="1"/>
          </p:cNvSpPr>
          <p:nvPr/>
        </p:nvSpPr>
        <p:spPr bwMode="auto">
          <a:xfrm>
            <a:off x="457200" y="4800600"/>
            <a:ext cx="13716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Tree>
    <p:extLst>
      <p:ext uri="{BB962C8B-B14F-4D97-AF65-F5344CB8AC3E}">
        <p14:creationId xmlns:p14="http://schemas.microsoft.com/office/powerpoint/2010/main" val="6767845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a:lstStyle/>
          <a:p>
            <a:r>
              <a:rPr lang="en-GB" altLang="en-US" dirty="0" smtClean="0"/>
              <a:t>Step 7: Categorize Requirements</a:t>
            </a:r>
          </a:p>
        </p:txBody>
      </p:sp>
      <p:sp>
        <p:nvSpPr>
          <p:cNvPr id="23555" name="Rectangle 2"/>
          <p:cNvSpPr>
            <a:spLocks noGrp="1" noChangeArrowheads="1"/>
          </p:cNvSpPr>
          <p:nvPr>
            <p:ph idx="1"/>
          </p:nvPr>
        </p:nvSpPr>
        <p:spPr/>
        <p:txBody>
          <a:bodyPr/>
          <a:lstStyle/>
          <a:p>
            <a:r>
              <a:rPr lang="en-GB" altLang="en-US" dirty="0" smtClean="0"/>
              <a:t>Minimal set of categories for requirements categorization</a:t>
            </a:r>
          </a:p>
        </p:txBody>
      </p:sp>
      <p:grpSp>
        <p:nvGrpSpPr>
          <p:cNvPr id="23556" name="Group 3"/>
          <p:cNvGrpSpPr>
            <a:grpSpLocks/>
          </p:cNvGrpSpPr>
          <p:nvPr/>
        </p:nvGrpSpPr>
        <p:grpSpPr bwMode="auto">
          <a:xfrm>
            <a:off x="457200" y="2438400"/>
            <a:ext cx="8389938" cy="3332163"/>
            <a:chOff x="288" y="1536"/>
            <a:chExt cx="5285" cy="2099"/>
          </a:xfrm>
        </p:grpSpPr>
        <p:sp>
          <p:nvSpPr>
            <p:cNvPr id="23557" name="Rectangle 4"/>
            <p:cNvSpPr>
              <a:spLocks noChangeArrowheads="1"/>
            </p:cNvSpPr>
            <p:nvPr/>
          </p:nvSpPr>
          <p:spPr bwMode="auto">
            <a:xfrm>
              <a:off x="4251" y="2935"/>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58" name="Rectangle 5"/>
            <p:cNvSpPr>
              <a:spLocks noChangeArrowheads="1"/>
            </p:cNvSpPr>
            <p:nvPr/>
          </p:nvSpPr>
          <p:spPr bwMode="auto">
            <a:xfrm>
              <a:off x="2929" y="2935"/>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59" name="Rectangle 6"/>
            <p:cNvSpPr>
              <a:spLocks noChangeArrowheads="1"/>
            </p:cNvSpPr>
            <p:nvPr/>
          </p:nvSpPr>
          <p:spPr bwMode="auto">
            <a:xfrm>
              <a:off x="1610" y="2935"/>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60" name="Rectangle 7"/>
            <p:cNvSpPr>
              <a:spLocks noChangeArrowheads="1"/>
            </p:cNvSpPr>
            <p:nvPr/>
          </p:nvSpPr>
          <p:spPr bwMode="auto">
            <a:xfrm>
              <a:off x="288" y="2935"/>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spcAft>
                  <a:spcPts val="750"/>
                </a:spcAft>
                <a:buClr>
                  <a:srgbClr val="000000"/>
                </a:buClr>
                <a:buSzPct val="100000"/>
                <a:buFont typeface="Arial" pitchFamily="34" charset="0"/>
                <a:buNone/>
              </a:pPr>
              <a:r>
                <a:rPr lang="en-GB" altLang="en-US" sz="2400" dirty="0">
                  <a:solidFill>
                    <a:srgbClr val="000000"/>
                  </a:solidFill>
                </a:rPr>
                <a:t>Reqt. 2</a:t>
              </a:r>
            </a:p>
          </p:txBody>
        </p:sp>
        <p:sp>
          <p:nvSpPr>
            <p:cNvPr id="23561" name="Rectangle 8"/>
            <p:cNvSpPr>
              <a:spLocks noChangeArrowheads="1"/>
            </p:cNvSpPr>
            <p:nvPr/>
          </p:nvSpPr>
          <p:spPr bwMode="auto">
            <a:xfrm>
              <a:off x="4251" y="2235"/>
              <a:ext cx="1322" cy="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62" name="Rectangle 9"/>
            <p:cNvSpPr>
              <a:spLocks noChangeArrowheads="1"/>
            </p:cNvSpPr>
            <p:nvPr/>
          </p:nvSpPr>
          <p:spPr bwMode="auto">
            <a:xfrm>
              <a:off x="2929" y="2235"/>
              <a:ext cx="1322" cy="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63" name="Rectangle 10"/>
            <p:cNvSpPr>
              <a:spLocks noChangeArrowheads="1"/>
            </p:cNvSpPr>
            <p:nvPr/>
          </p:nvSpPr>
          <p:spPr bwMode="auto">
            <a:xfrm>
              <a:off x="1610" y="2235"/>
              <a:ext cx="1322" cy="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64" name="Rectangle 11"/>
            <p:cNvSpPr>
              <a:spLocks noChangeArrowheads="1"/>
            </p:cNvSpPr>
            <p:nvPr/>
          </p:nvSpPr>
          <p:spPr bwMode="auto">
            <a:xfrm>
              <a:off x="288" y="2235"/>
              <a:ext cx="1322" cy="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spcAft>
                  <a:spcPts val="750"/>
                </a:spcAft>
                <a:buClr>
                  <a:srgbClr val="000000"/>
                </a:buClr>
                <a:buSzPct val="100000"/>
                <a:buFont typeface="Arial" pitchFamily="34" charset="0"/>
                <a:buNone/>
              </a:pPr>
              <a:r>
                <a:rPr lang="en-GB" altLang="en-US" sz="2400" dirty="0">
                  <a:solidFill>
                    <a:srgbClr val="000000"/>
                  </a:solidFill>
                </a:rPr>
                <a:t>Reqt. 1</a:t>
              </a:r>
            </a:p>
          </p:txBody>
        </p:sp>
        <p:sp>
          <p:nvSpPr>
            <p:cNvPr id="23565" name="Rectangle 12"/>
            <p:cNvSpPr>
              <a:spLocks noChangeArrowheads="1"/>
            </p:cNvSpPr>
            <p:nvPr/>
          </p:nvSpPr>
          <p:spPr bwMode="auto">
            <a:xfrm>
              <a:off x="4251" y="1536"/>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spcAft>
                  <a:spcPts val="750"/>
                </a:spcAft>
                <a:buClr>
                  <a:srgbClr val="000000"/>
                </a:buClr>
                <a:buSzPct val="100000"/>
                <a:buFont typeface="Arial" pitchFamily="34" charset="0"/>
                <a:buNone/>
              </a:pPr>
              <a:r>
                <a:rPr lang="en-GB" altLang="en-US" sz="2400" dirty="0">
                  <a:solidFill>
                    <a:schemeClr val="accent2"/>
                  </a:solidFill>
                </a:rPr>
                <a:t>Architectural Constraint</a:t>
              </a:r>
            </a:p>
          </p:txBody>
        </p:sp>
        <p:sp>
          <p:nvSpPr>
            <p:cNvPr id="23566" name="Rectangle 13"/>
            <p:cNvSpPr>
              <a:spLocks noChangeArrowheads="1"/>
            </p:cNvSpPr>
            <p:nvPr/>
          </p:nvSpPr>
          <p:spPr bwMode="auto">
            <a:xfrm>
              <a:off x="2929" y="1536"/>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spcAft>
                  <a:spcPts val="750"/>
                </a:spcAft>
                <a:buClr>
                  <a:srgbClr val="000000"/>
                </a:buClr>
                <a:buSzPct val="100000"/>
                <a:buFont typeface="Arial" pitchFamily="34" charset="0"/>
                <a:buNone/>
              </a:pPr>
              <a:r>
                <a:rPr lang="en-GB" altLang="en-US" sz="2400" dirty="0">
                  <a:solidFill>
                    <a:srgbClr val="000000"/>
                  </a:solidFill>
                </a:rPr>
                <a:t>Software Level</a:t>
              </a:r>
            </a:p>
          </p:txBody>
        </p:sp>
        <p:sp>
          <p:nvSpPr>
            <p:cNvPr id="23567" name="Rectangle 14"/>
            <p:cNvSpPr>
              <a:spLocks noChangeArrowheads="1"/>
            </p:cNvSpPr>
            <p:nvPr/>
          </p:nvSpPr>
          <p:spPr bwMode="auto">
            <a:xfrm>
              <a:off x="1610" y="1536"/>
              <a:ext cx="1322" cy="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spcAft>
                  <a:spcPts val="750"/>
                </a:spcAft>
                <a:buClr>
                  <a:srgbClr val="000000"/>
                </a:buClr>
                <a:buSzPct val="100000"/>
                <a:buFont typeface="Arial" pitchFamily="34" charset="0"/>
                <a:buNone/>
              </a:pPr>
              <a:r>
                <a:rPr lang="en-GB" altLang="en-US" sz="2400" dirty="0">
                  <a:solidFill>
                    <a:srgbClr val="000000"/>
                  </a:solidFill>
                </a:rPr>
                <a:t>System Level</a:t>
              </a:r>
            </a:p>
          </p:txBody>
        </p:sp>
        <p:sp>
          <p:nvSpPr>
            <p:cNvPr id="23568" name="Rectangle 15"/>
            <p:cNvSpPr>
              <a:spLocks noChangeArrowheads="1"/>
            </p:cNvSpPr>
            <p:nvPr/>
          </p:nvSpPr>
          <p:spPr bwMode="auto">
            <a:xfrm>
              <a:off x="288" y="1536"/>
              <a:ext cx="1322" cy="700"/>
            </a:xfrm>
            <a:prstGeom prst="rect">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23569" name="Line 16"/>
            <p:cNvSpPr>
              <a:spLocks noChangeShapeType="1"/>
            </p:cNvSpPr>
            <p:nvPr/>
          </p:nvSpPr>
          <p:spPr bwMode="auto">
            <a:xfrm>
              <a:off x="288" y="1536"/>
              <a:ext cx="5285"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0" name="Line 17"/>
            <p:cNvSpPr>
              <a:spLocks noChangeShapeType="1"/>
            </p:cNvSpPr>
            <p:nvPr/>
          </p:nvSpPr>
          <p:spPr bwMode="auto">
            <a:xfrm>
              <a:off x="288" y="2235"/>
              <a:ext cx="5285"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1" name="Line 18"/>
            <p:cNvSpPr>
              <a:spLocks noChangeShapeType="1"/>
            </p:cNvSpPr>
            <p:nvPr/>
          </p:nvSpPr>
          <p:spPr bwMode="auto">
            <a:xfrm>
              <a:off x="288" y="2935"/>
              <a:ext cx="5285"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2" name="Line 19"/>
            <p:cNvSpPr>
              <a:spLocks noChangeShapeType="1"/>
            </p:cNvSpPr>
            <p:nvPr/>
          </p:nvSpPr>
          <p:spPr bwMode="auto">
            <a:xfrm>
              <a:off x="288" y="3635"/>
              <a:ext cx="5285"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3" name="Line 20"/>
            <p:cNvSpPr>
              <a:spLocks noChangeShapeType="1"/>
            </p:cNvSpPr>
            <p:nvPr/>
          </p:nvSpPr>
          <p:spPr bwMode="auto">
            <a:xfrm>
              <a:off x="288" y="1536"/>
              <a:ext cx="1" cy="2099"/>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4" name="Line 21"/>
            <p:cNvSpPr>
              <a:spLocks noChangeShapeType="1"/>
            </p:cNvSpPr>
            <p:nvPr/>
          </p:nvSpPr>
          <p:spPr bwMode="auto">
            <a:xfrm>
              <a:off x="1610" y="1536"/>
              <a:ext cx="1" cy="2099"/>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5" name="Line 22"/>
            <p:cNvSpPr>
              <a:spLocks noChangeShapeType="1"/>
            </p:cNvSpPr>
            <p:nvPr/>
          </p:nvSpPr>
          <p:spPr bwMode="auto">
            <a:xfrm>
              <a:off x="2929" y="1536"/>
              <a:ext cx="1" cy="2099"/>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6" name="Line 23"/>
            <p:cNvSpPr>
              <a:spLocks noChangeShapeType="1"/>
            </p:cNvSpPr>
            <p:nvPr/>
          </p:nvSpPr>
          <p:spPr bwMode="auto">
            <a:xfrm>
              <a:off x="4251" y="1536"/>
              <a:ext cx="1" cy="2099"/>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3577" name="Line 24"/>
            <p:cNvSpPr>
              <a:spLocks noChangeShapeType="1"/>
            </p:cNvSpPr>
            <p:nvPr/>
          </p:nvSpPr>
          <p:spPr bwMode="auto">
            <a:xfrm>
              <a:off x="5573" y="1536"/>
              <a:ext cx="1" cy="2099"/>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grpSp>
    </p:spTree>
    <p:extLst>
      <p:ext uri="{BB962C8B-B14F-4D97-AF65-F5344CB8AC3E}">
        <p14:creationId xmlns:p14="http://schemas.microsoft.com/office/powerpoint/2010/main" val="302855643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r>
              <a:rPr lang="en-GB" altLang="en-US" dirty="0" smtClean="0"/>
              <a:t>Step 7: Categorize Requirements</a:t>
            </a:r>
          </a:p>
        </p:txBody>
      </p:sp>
      <p:sp>
        <p:nvSpPr>
          <p:cNvPr id="24579" name="Rectangle 2"/>
          <p:cNvSpPr>
            <a:spLocks noGrp="1" noChangeArrowheads="1"/>
          </p:cNvSpPr>
          <p:nvPr>
            <p:ph idx="1"/>
          </p:nvPr>
        </p:nvSpPr>
        <p:spPr/>
        <p:txBody>
          <a:bodyPr/>
          <a:lstStyle/>
          <a:p>
            <a:r>
              <a:rPr lang="en-GB" altLang="en-US" dirty="0" smtClean="0"/>
              <a:t>Avoid producing </a:t>
            </a:r>
            <a:r>
              <a:rPr lang="en-GB" altLang="en-US" dirty="0" smtClean="0">
                <a:solidFill>
                  <a:schemeClr val="accent2"/>
                </a:solidFill>
              </a:rPr>
              <a:t>architectural constraints </a:t>
            </a:r>
            <a:r>
              <a:rPr lang="en-GB" altLang="en-US" dirty="0" smtClean="0"/>
              <a:t>instead of requirements.</a:t>
            </a:r>
          </a:p>
          <a:p>
            <a:pPr lvl="1"/>
            <a:r>
              <a:rPr lang="en-GB" altLang="en-US" dirty="0" smtClean="0"/>
              <a:t>The table mentions architectural constraints only because  some “requirements” may be deemed architectural constraints after categorization.</a:t>
            </a:r>
          </a:p>
          <a:p>
            <a:pPr lvl="1"/>
            <a:endParaRPr lang="en-GB" altLang="en-US" dirty="0" smtClean="0"/>
          </a:p>
          <a:p>
            <a:pPr marL="283464" lvl="1" indent="0">
              <a:buNone/>
            </a:pPr>
            <a:r>
              <a:rPr lang="en-GB" altLang="en-US" dirty="0" smtClean="0">
                <a:solidFill>
                  <a:schemeClr val="accent2"/>
                </a:solidFill>
              </a:rPr>
              <a:t>Requirements may become architectural constraints but one must not produce them and call them requirements!</a:t>
            </a:r>
          </a:p>
        </p:txBody>
      </p:sp>
    </p:spTree>
    <p:extLst>
      <p:ext uri="{BB962C8B-B14F-4D97-AF65-F5344CB8AC3E}">
        <p14:creationId xmlns:p14="http://schemas.microsoft.com/office/powerpoint/2010/main" val="181428238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r>
              <a:rPr lang="en-GB" altLang="en-US" dirty="0" smtClean="0"/>
              <a:t>Step 7: Categorize Requirements</a:t>
            </a:r>
          </a:p>
        </p:txBody>
      </p:sp>
      <p:sp>
        <p:nvSpPr>
          <p:cNvPr id="25603" name="Rectangle 2"/>
          <p:cNvSpPr>
            <a:spLocks noGrp="1" noChangeArrowheads="1"/>
          </p:cNvSpPr>
          <p:nvPr>
            <p:ph idx="1"/>
          </p:nvPr>
        </p:nvSpPr>
        <p:spPr/>
        <p:txBody>
          <a:bodyPr/>
          <a:lstStyle/>
          <a:p>
            <a:r>
              <a:rPr lang="en-GB" altLang="en-US" dirty="0" smtClean="0"/>
              <a:t>Example method</a:t>
            </a:r>
          </a:p>
          <a:p>
            <a:pPr lvl="1"/>
            <a:r>
              <a:rPr lang="en-GB" altLang="en-US" dirty="0" smtClean="0"/>
              <a:t>ARM (Accelerated Requirements Method)</a:t>
            </a:r>
          </a:p>
        </p:txBody>
      </p:sp>
      <p:grpSp>
        <p:nvGrpSpPr>
          <p:cNvPr id="25604" name="Group 3"/>
          <p:cNvGrpSpPr>
            <a:grpSpLocks/>
          </p:cNvGrpSpPr>
          <p:nvPr/>
        </p:nvGrpSpPr>
        <p:grpSpPr bwMode="auto">
          <a:xfrm>
            <a:off x="304800" y="2362200"/>
            <a:ext cx="8448675" cy="3035300"/>
            <a:chOff x="192" y="1488"/>
            <a:chExt cx="5322" cy="1912"/>
          </a:xfrm>
        </p:grpSpPr>
        <p:sp>
          <p:nvSpPr>
            <p:cNvPr id="25606" name="Rectangle 4"/>
            <p:cNvSpPr>
              <a:spLocks noChangeArrowheads="1"/>
            </p:cNvSpPr>
            <p:nvPr/>
          </p:nvSpPr>
          <p:spPr bwMode="auto">
            <a:xfrm>
              <a:off x="2853" y="2479"/>
              <a:ext cx="2661" cy="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1pPr>
              <a:lvl2pPr marL="742950" indent="-28575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2pPr>
              <a:lvl3pPr marL="11430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3pPr>
              <a:lvl4pPr marL="16002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4pPr>
              <a:lvl5pPr marL="20574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9pPr>
            </a:lstStyle>
            <a:p>
              <a:pPr eaLnBrk="1" hangingPunct="1">
                <a:spcBef>
                  <a:spcPts val="450"/>
                </a:spcBef>
                <a:buClr>
                  <a:srgbClr val="000000"/>
                </a:buClr>
                <a:buSzPct val="100000"/>
                <a:buFont typeface="Times New Roman" pitchFamily="18" charset="0"/>
                <a:buNone/>
              </a:pPr>
              <a:r>
                <a:rPr lang="en-GB" altLang="en-US" dirty="0">
                  <a:solidFill>
                    <a:srgbClr val="000000"/>
                  </a:solidFill>
                  <a:ea typeface="Arial Unicode MS" pitchFamily="34" charset="-128"/>
                  <a:cs typeface="Arial Unicode MS" pitchFamily="34" charset="-128"/>
                </a:rPr>
                <a:t>Group D : Authentication</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Strong authentication</a:t>
              </a:r>
            </a:p>
          </p:txBody>
        </p:sp>
        <p:sp>
          <p:nvSpPr>
            <p:cNvPr id="25607" name="Rectangle 5"/>
            <p:cNvSpPr>
              <a:spLocks noChangeArrowheads="1"/>
            </p:cNvSpPr>
            <p:nvPr/>
          </p:nvSpPr>
          <p:spPr bwMode="auto">
            <a:xfrm>
              <a:off x="192" y="2479"/>
              <a:ext cx="2661" cy="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1pPr>
              <a:lvl2pPr marL="742950" indent="-28575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2pPr>
              <a:lvl3pPr marL="11430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3pPr>
              <a:lvl4pPr marL="16002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4pPr>
              <a:lvl5pPr marL="20574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9pPr>
            </a:lstStyle>
            <a:p>
              <a:pPr eaLnBrk="1" hangingPunct="1">
                <a:spcBef>
                  <a:spcPts val="450"/>
                </a:spcBef>
                <a:buClr>
                  <a:srgbClr val="000000"/>
                </a:buClr>
                <a:buSzPct val="100000"/>
                <a:buFont typeface="Times New Roman" pitchFamily="18" charset="0"/>
                <a:buNone/>
              </a:pPr>
              <a:r>
                <a:rPr lang="en-GB" altLang="en-US" dirty="0">
                  <a:solidFill>
                    <a:srgbClr val="000000"/>
                  </a:solidFill>
                  <a:ea typeface="Arial Unicode MS" pitchFamily="34" charset="-128"/>
                  <a:cs typeface="Arial Unicode MS" pitchFamily="34" charset="-128"/>
                </a:rPr>
                <a:t>Group C : Data Integrity</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Partitioned data store( public read only and private read/write)</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Indelibility</a:t>
              </a:r>
            </a:p>
            <a:p>
              <a:pPr eaLnBrk="1" hangingPunct="1">
                <a:spcBef>
                  <a:spcPts val="450"/>
                </a:spcBef>
                <a:buClr>
                  <a:srgbClr val="000000"/>
                </a:buClr>
                <a:buSzPct val="100000"/>
                <a:buFont typeface="Times New Roman" pitchFamily="18" charset="0"/>
                <a:buNone/>
              </a:pPr>
              <a:endParaRPr lang="en-GB" altLang="en-US" dirty="0">
                <a:solidFill>
                  <a:srgbClr val="000000"/>
                </a:solidFill>
                <a:ea typeface="Arial Unicode MS" pitchFamily="34" charset="-128"/>
                <a:cs typeface="Arial Unicode MS" pitchFamily="34" charset="-128"/>
              </a:endParaRPr>
            </a:p>
          </p:txBody>
        </p:sp>
        <p:sp>
          <p:nvSpPr>
            <p:cNvPr id="25608" name="Rectangle 6"/>
            <p:cNvSpPr>
              <a:spLocks noChangeArrowheads="1"/>
            </p:cNvSpPr>
            <p:nvPr/>
          </p:nvSpPr>
          <p:spPr bwMode="auto">
            <a:xfrm>
              <a:off x="2853" y="1488"/>
              <a:ext cx="2661" cy="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1pPr>
              <a:lvl2pPr marL="742950" indent="-28575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2pPr>
              <a:lvl3pPr marL="11430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3pPr>
              <a:lvl4pPr marL="16002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4pPr>
              <a:lvl5pPr marL="20574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9pPr>
            </a:lstStyle>
            <a:p>
              <a:pPr eaLnBrk="1" hangingPunct="1">
                <a:spcBef>
                  <a:spcPts val="450"/>
                </a:spcBef>
                <a:buClr>
                  <a:srgbClr val="000000"/>
                </a:buClr>
                <a:buSzPct val="100000"/>
                <a:buFont typeface="Times New Roman" pitchFamily="18" charset="0"/>
                <a:buNone/>
              </a:pPr>
              <a:r>
                <a:rPr lang="en-GB" altLang="en-US" dirty="0">
                  <a:solidFill>
                    <a:srgbClr val="000000"/>
                  </a:solidFill>
                  <a:ea typeface="Arial Unicode MS" pitchFamily="34" charset="-128"/>
                  <a:cs typeface="Arial Unicode MS" pitchFamily="34" charset="-128"/>
                </a:rPr>
                <a:t>Group B : Access Control</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Role-based access/views</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Need for an access control system</a:t>
              </a:r>
            </a:p>
            <a:p>
              <a:pPr eaLnBrk="1" hangingPunct="1">
                <a:spcBef>
                  <a:spcPts val="450"/>
                </a:spcBef>
                <a:buClr>
                  <a:srgbClr val="000000"/>
                </a:buClr>
                <a:buSzPct val="100000"/>
                <a:buFont typeface="Times New Roman" pitchFamily="18" charset="0"/>
                <a:buNone/>
              </a:pPr>
              <a:endParaRPr lang="en-GB" altLang="en-US" dirty="0">
                <a:solidFill>
                  <a:srgbClr val="000000"/>
                </a:solidFill>
                <a:ea typeface="Arial Unicode MS" pitchFamily="34" charset="-128"/>
                <a:cs typeface="Arial Unicode MS" pitchFamily="34" charset="-128"/>
              </a:endParaRPr>
            </a:p>
            <a:p>
              <a:pPr eaLnBrk="1" hangingPunct="1">
                <a:spcBef>
                  <a:spcPts val="450"/>
                </a:spcBef>
                <a:buClr>
                  <a:srgbClr val="000000"/>
                </a:buClr>
                <a:buSzPct val="100000"/>
                <a:buFont typeface="Times New Roman" pitchFamily="18" charset="0"/>
                <a:buNone/>
              </a:pPr>
              <a:endParaRPr lang="en-GB" altLang="en-US" dirty="0">
                <a:solidFill>
                  <a:srgbClr val="000000"/>
                </a:solidFill>
                <a:ea typeface="Arial Unicode MS" pitchFamily="34" charset="-128"/>
                <a:cs typeface="Arial Unicode MS" pitchFamily="34" charset="-128"/>
              </a:endParaRPr>
            </a:p>
          </p:txBody>
        </p:sp>
        <p:sp>
          <p:nvSpPr>
            <p:cNvPr id="25609" name="Rectangle 7"/>
            <p:cNvSpPr>
              <a:spLocks noChangeArrowheads="1"/>
            </p:cNvSpPr>
            <p:nvPr/>
          </p:nvSpPr>
          <p:spPr bwMode="auto">
            <a:xfrm>
              <a:off x="192" y="1488"/>
              <a:ext cx="2661" cy="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1pPr>
              <a:lvl2pPr marL="742950" indent="-28575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2pPr>
              <a:lvl3pPr marL="11430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3pPr>
              <a:lvl4pPr marL="16002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4pPr>
              <a:lvl5pPr marL="2057400" indent="-228600" eaLnBrk="0" hangingPunc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a:solidFill>
                    <a:schemeClr val="bg1"/>
                  </a:solidFill>
                  <a:latin typeface="Arial" pitchFamily="34" charset="0"/>
                  <a:cs typeface="Arial" pitchFamily="34" charset="0"/>
                </a:defRPr>
              </a:lvl9pPr>
            </a:lstStyle>
            <a:p>
              <a:pPr eaLnBrk="1" hangingPunct="1">
                <a:spcBef>
                  <a:spcPts val="450"/>
                </a:spcBef>
                <a:buClr>
                  <a:srgbClr val="000000"/>
                </a:buClr>
                <a:buSzPct val="100000"/>
                <a:buFont typeface="Times New Roman" pitchFamily="18" charset="0"/>
                <a:buNone/>
              </a:pPr>
              <a:r>
                <a:rPr lang="en-GB" altLang="en-US" dirty="0">
                  <a:solidFill>
                    <a:srgbClr val="000000"/>
                  </a:solidFill>
                  <a:ea typeface="Arial Unicode MS" pitchFamily="34" charset="-128"/>
                  <a:cs typeface="Arial Unicode MS" pitchFamily="34" charset="-128"/>
                </a:rPr>
                <a:t>Group A : Confidentiality</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Information must be kept private from outside world</a:t>
              </a:r>
            </a:p>
            <a:p>
              <a:pPr eaLnBrk="1" hangingPunct="1">
                <a:spcBef>
                  <a:spcPts val="450"/>
                </a:spcBef>
                <a:buClr>
                  <a:srgbClr val="000000"/>
                </a:buClr>
                <a:buSzPct val="100000"/>
                <a:buFont typeface="Times New Roman" pitchFamily="18" charset="0"/>
                <a:buAutoNum type="arabicPeriod"/>
              </a:pPr>
              <a:r>
                <a:rPr lang="en-GB" altLang="en-US" dirty="0">
                  <a:solidFill>
                    <a:srgbClr val="000000"/>
                  </a:solidFill>
                  <a:ea typeface="Arial Unicode MS" pitchFamily="34" charset="-128"/>
                  <a:cs typeface="Arial Unicode MS" pitchFamily="34" charset="-128"/>
                </a:rPr>
                <a:t>Selectively secure communication with outside entities</a:t>
              </a:r>
            </a:p>
          </p:txBody>
        </p:sp>
        <p:sp>
          <p:nvSpPr>
            <p:cNvPr id="25610" name="Line 8"/>
            <p:cNvSpPr>
              <a:spLocks noChangeShapeType="1"/>
            </p:cNvSpPr>
            <p:nvPr/>
          </p:nvSpPr>
          <p:spPr bwMode="auto">
            <a:xfrm>
              <a:off x="192" y="1488"/>
              <a:ext cx="5322"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5611" name="Line 9"/>
            <p:cNvSpPr>
              <a:spLocks noChangeShapeType="1"/>
            </p:cNvSpPr>
            <p:nvPr/>
          </p:nvSpPr>
          <p:spPr bwMode="auto">
            <a:xfrm>
              <a:off x="192" y="2479"/>
              <a:ext cx="5322"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5612" name="Line 10"/>
            <p:cNvSpPr>
              <a:spLocks noChangeShapeType="1"/>
            </p:cNvSpPr>
            <p:nvPr/>
          </p:nvSpPr>
          <p:spPr bwMode="auto">
            <a:xfrm>
              <a:off x="192" y="3400"/>
              <a:ext cx="5322"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5613" name="Line 11"/>
            <p:cNvSpPr>
              <a:spLocks noChangeShapeType="1"/>
            </p:cNvSpPr>
            <p:nvPr/>
          </p:nvSpPr>
          <p:spPr bwMode="auto">
            <a:xfrm>
              <a:off x="192" y="1488"/>
              <a:ext cx="1" cy="1912"/>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5614" name="Line 12"/>
            <p:cNvSpPr>
              <a:spLocks noChangeShapeType="1"/>
            </p:cNvSpPr>
            <p:nvPr/>
          </p:nvSpPr>
          <p:spPr bwMode="auto">
            <a:xfrm>
              <a:off x="2853" y="1488"/>
              <a:ext cx="1" cy="1912"/>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sp>
          <p:nvSpPr>
            <p:cNvPr id="25615" name="Line 13"/>
            <p:cNvSpPr>
              <a:spLocks noChangeShapeType="1"/>
            </p:cNvSpPr>
            <p:nvPr/>
          </p:nvSpPr>
          <p:spPr bwMode="auto">
            <a:xfrm>
              <a:off x="5514" y="1488"/>
              <a:ext cx="1" cy="1912"/>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dirty="0"/>
            </a:p>
          </p:txBody>
        </p:sp>
      </p:grpSp>
      <p:sp>
        <p:nvSpPr>
          <p:cNvPr id="25605" name="Text Box 15"/>
          <p:cNvSpPr txBox="1">
            <a:spLocks noChangeArrowheads="1"/>
          </p:cNvSpPr>
          <p:nvPr/>
        </p:nvSpPr>
        <p:spPr bwMode="auto">
          <a:xfrm>
            <a:off x="4419600" y="5410200"/>
            <a:ext cx="228600"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lnSpc>
                <a:spcPct val="76000"/>
              </a:lnSpc>
              <a:spcBef>
                <a:spcPts val="750"/>
              </a:spcBef>
              <a:buClr>
                <a:srgbClr val="000000"/>
              </a:buClr>
              <a:buSzPct val="100000"/>
              <a:buFont typeface="Arial" pitchFamily="34" charset="0"/>
              <a:buNone/>
            </a:pPr>
            <a:r>
              <a:rPr lang="en-GB" altLang="en-US" sz="1200" b="1" dirty="0">
                <a:solidFill>
                  <a:srgbClr val="000000"/>
                </a:solidFill>
              </a:rPr>
              <a:t>.</a:t>
            </a:r>
          </a:p>
          <a:p>
            <a:pPr eaLnBrk="1" hangingPunct="1">
              <a:lnSpc>
                <a:spcPct val="76000"/>
              </a:lnSpc>
              <a:spcBef>
                <a:spcPts val="750"/>
              </a:spcBef>
              <a:buClr>
                <a:srgbClr val="000000"/>
              </a:buClr>
              <a:buSzPct val="100000"/>
              <a:buFont typeface="Arial" pitchFamily="34" charset="0"/>
              <a:buNone/>
            </a:pPr>
            <a:r>
              <a:rPr lang="en-GB" altLang="en-US" sz="1200" b="1" dirty="0">
                <a:solidFill>
                  <a:srgbClr val="000000"/>
                </a:solidFill>
              </a:rPr>
              <a:t>.</a:t>
            </a:r>
          </a:p>
          <a:p>
            <a:pPr eaLnBrk="1" hangingPunct="1">
              <a:lnSpc>
                <a:spcPct val="76000"/>
              </a:lnSpc>
              <a:spcBef>
                <a:spcPts val="750"/>
              </a:spcBef>
              <a:buClr>
                <a:srgbClr val="000000"/>
              </a:buClr>
              <a:buSzPct val="100000"/>
              <a:buFont typeface="Arial" pitchFamily="34" charset="0"/>
              <a:buNone/>
            </a:pPr>
            <a:r>
              <a:rPr lang="en-GB" altLang="en-US" sz="1200" b="1" dirty="0">
                <a:solidFill>
                  <a:srgbClr val="000000"/>
                </a:solidFill>
              </a:rPr>
              <a:t>.</a:t>
            </a:r>
          </a:p>
          <a:p>
            <a:pPr eaLnBrk="1" hangingPunct="1">
              <a:lnSpc>
                <a:spcPct val="76000"/>
              </a:lnSpc>
              <a:spcBef>
                <a:spcPts val="750"/>
              </a:spcBef>
              <a:buClr>
                <a:srgbClr val="000000"/>
              </a:buClr>
              <a:buSzPct val="100000"/>
              <a:buFont typeface="Arial" pitchFamily="34" charset="0"/>
              <a:buNone/>
            </a:pPr>
            <a:endParaRPr lang="en-GB" altLang="en-US" sz="1200" dirty="0">
              <a:solidFill>
                <a:srgbClr val="000000"/>
              </a:solidFill>
            </a:endParaRPr>
          </a:p>
          <a:p>
            <a:pPr eaLnBrk="1" hangingPunct="1">
              <a:lnSpc>
                <a:spcPct val="76000"/>
              </a:lnSpc>
              <a:spcBef>
                <a:spcPts val="750"/>
              </a:spcBef>
              <a:buClr>
                <a:srgbClr val="000000"/>
              </a:buClr>
              <a:buSzPct val="100000"/>
              <a:buFont typeface="Arial" pitchFamily="34" charset="0"/>
              <a:buNone/>
            </a:pPr>
            <a:endParaRPr lang="en-GB" altLang="en-US" sz="1200" dirty="0">
              <a:solidFill>
                <a:srgbClr val="000000"/>
              </a:solidFill>
            </a:endParaRPr>
          </a:p>
        </p:txBody>
      </p:sp>
    </p:spTree>
    <p:extLst>
      <p:ext uri="{BB962C8B-B14F-4D97-AF65-F5344CB8AC3E}">
        <p14:creationId xmlns:p14="http://schemas.microsoft.com/office/powerpoint/2010/main" val="3492248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r>
              <a:rPr lang="en-GB" altLang="en-US" dirty="0" smtClean="0"/>
              <a:t>Step 7: Categorize Requirements</a:t>
            </a:r>
          </a:p>
        </p:txBody>
      </p:sp>
      <p:sp>
        <p:nvSpPr>
          <p:cNvPr id="26627"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Provide baseline set of categories</a:t>
            </a:r>
          </a:p>
          <a:p>
            <a:pPr lvl="2"/>
            <a:r>
              <a:rPr lang="en-GB" altLang="en-US" dirty="0" smtClean="0"/>
              <a:t>May have to suggest alternative categories</a:t>
            </a:r>
          </a:p>
          <a:p>
            <a:pPr lvl="1"/>
            <a:r>
              <a:rPr lang="en-GB" altLang="en-US" dirty="0" smtClean="0"/>
              <a:t>Facilitate the stakeholders’ categorization process</a:t>
            </a:r>
          </a:p>
        </p:txBody>
      </p:sp>
    </p:spTree>
    <p:extLst>
      <p:ext uri="{BB962C8B-B14F-4D97-AF65-F5344CB8AC3E}">
        <p14:creationId xmlns:p14="http://schemas.microsoft.com/office/powerpoint/2010/main" val="245581223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r>
              <a:rPr lang="en-GB" altLang="en-US" dirty="0" smtClean="0"/>
              <a:t>Step 7: Categorize Requirements</a:t>
            </a:r>
          </a:p>
        </p:txBody>
      </p:sp>
      <p:sp>
        <p:nvSpPr>
          <p:cNvPr id="27651"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Come to a consensus on the categorization for each requirement</a:t>
            </a:r>
          </a:p>
        </p:txBody>
      </p:sp>
    </p:spTree>
    <p:extLst>
      <p:ext uri="{BB962C8B-B14F-4D97-AF65-F5344CB8AC3E}">
        <p14:creationId xmlns:p14="http://schemas.microsoft.com/office/powerpoint/2010/main" val="358211411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p:txBody>
          <a:bodyPr/>
          <a:lstStyle/>
          <a:p>
            <a:r>
              <a:rPr lang="en-GB" altLang="en-US" dirty="0" smtClean="0"/>
              <a:t>Step 7: Categorize Requirements</a:t>
            </a:r>
          </a:p>
        </p:txBody>
      </p:sp>
      <p:sp>
        <p:nvSpPr>
          <p:cNvPr id="28675" name="Rectangle 2"/>
          <p:cNvSpPr>
            <a:spLocks noGrp="1" noChangeArrowheads="1"/>
          </p:cNvSpPr>
          <p:nvPr>
            <p:ph idx="1"/>
          </p:nvPr>
        </p:nvSpPr>
        <p:spPr/>
        <p:txBody>
          <a:bodyPr/>
          <a:lstStyle/>
          <a:p>
            <a:r>
              <a:rPr lang="en-GB" altLang="en-US" dirty="0" smtClean="0"/>
              <a:t>Exit criteria</a:t>
            </a:r>
          </a:p>
          <a:p>
            <a:pPr lvl="1"/>
            <a:r>
              <a:rPr lang="en-GB" altLang="en-US" dirty="0" smtClean="0"/>
              <a:t>Initial set of requirements organized into stakeholder-defined categories</a:t>
            </a:r>
          </a:p>
          <a:p>
            <a:pPr lvl="1"/>
            <a:r>
              <a:rPr lang="en-GB" altLang="en-US" dirty="0" smtClean="0"/>
              <a:t>Architectural constraints identified</a:t>
            </a:r>
          </a:p>
        </p:txBody>
      </p:sp>
    </p:spTree>
    <p:extLst>
      <p:ext uri="{BB962C8B-B14F-4D97-AF65-F5344CB8AC3E}">
        <p14:creationId xmlns:p14="http://schemas.microsoft.com/office/powerpoint/2010/main" val="379055082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Grp="1" noChangeArrowheads="1"/>
          </p:cNvSpPr>
          <p:nvPr>
            <p:ph type="title"/>
          </p:nvPr>
        </p:nvSpPr>
        <p:spPr/>
        <p:txBody>
          <a:bodyPr/>
          <a:lstStyle/>
          <a:p>
            <a:r>
              <a:rPr lang="en-GB" altLang="en-US" dirty="0" smtClean="0"/>
              <a:t>Step 7 – Exercise (20 Minutes)</a:t>
            </a:r>
          </a:p>
        </p:txBody>
      </p:sp>
      <p:sp>
        <p:nvSpPr>
          <p:cNvPr id="69635" name="Rectangle 2"/>
          <p:cNvSpPr>
            <a:spLocks noGrp="1" noChangeArrowheads="1"/>
          </p:cNvSpPr>
          <p:nvPr>
            <p:ph idx="1"/>
          </p:nvPr>
        </p:nvSpPr>
        <p:spPr/>
        <p:txBody>
          <a:bodyPr/>
          <a:lstStyle/>
          <a:p>
            <a:pPr marL="283464" lvl="1" indent="0">
              <a:buNone/>
            </a:pPr>
            <a:r>
              <a:rPr lang="en-GB" dirty="0" smtClean="0"/>
              <a:t>Task: Categorize the security requirements</a:t>
            </a:r>
            <a:br>
              <a:rPr lang="en-GB" dirty="0" smtClean="0"/>
            </a:br>
            <a:endParaRPr lang="en-GB" dirty="0" smtClean="0"/>
          </a:p>
          <a:p>
            <a:pPr marL="283464" lvl="1" indent="0">
              <a:buNone/>
            </a:pPr>
            <a:r>
              <a:rPr lang="en-GB" dirty="0" smtClean="0"/>
              <a:t>Exit Criteria:</a:t>
            </a:r>
          </a:p>
          <a:p>
            <a:pPr lvl="1"/>
            <a:r>
              <a:rPr lang="en-GB" dirty="0" smtClean="0"/>
              <a:t>Both teams have to discuss and categorize the security requirements</a:t>
            </a:r>
          </a:p>
          <a:p>
            <a:pPr marL="283464" lvl="1" indent="0">
              <a:buNone/>
            </a:pPr>
            <a:r>
              <a:rPr lang="en-GB" dirty="0" smtClean="0"/>
              <a:t/>
            </a:r>
            <a:br>
              <a:rPr lang="en-GB" dirty="0" smtClean="0"/>
            </a:br>
            <a:r>
              <a:rPr lang="en-GB" dirty="0" smtClean="0"/>
              <a:t>Categorization can be essential, non-essential, or software-level and system-level requirements.</a:t>
            </a:r>
          </a:p>
          <a:p>
            <a:pPr marL="283464" lvl="1" indent="0">
              <a:buNone/>
            </a:pPr>
            <a:r>
              <a:rPr lang="en-GB" dirty="0" smtClean="0"/>
              <a:t>If a particular requirement is actually an architectural constraint, it should be eliminated.</a:t>
            </a:r>
            <a:br>
              <a:rPr lang="en-GB" dirty="0" smtClean="0"/>
            </a:br>
            <a:endParaRPr lang="en-GB" dirty="0" smtClean="0"/>
          </a:p>
          <a:p>
            <a:pPr marL="283464" lvl="1" indent="0">
              <a:buNone/>
            </a:pPr>
            <a:r>
              <a:rPr lang="en-GB" i="1" dirty="0" smtClean="0"/>
              <a:t>Both teams should read and follow the instructions given in your respective documents for more detailed information.</a:t>
            </a:r>
          </a:p>
          <a:p>
            <a:pPr lvl="1"/>
            <a:endParaRPr lang="en-GB" dirty="0" smtClean="0"/>
          </a:p>
        </p:txBody>
      </p:sp>
    </p:spTree>
    <p:extLst>
      <p:ext uri="{BB962C8B-B14F-4D97-AF65-F5344CB8AC3E}">
        <p14:creationId xmlns:p14="http://schemas.microsoft.com/office/powerpoint/2010/main" val="396138210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a:t>Nancy R. Mead</a:t>
            </a:r>
            <a:r>
              <a:rPr lang="en-US" kern="0" dirty="0" smtClean="0"/>
              <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7</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2096984" cy="400110"/>
          </a:xfrm>
          <a:prstGeom prst="rect">
            <a:avLst/>
          </a:prstGeom>
          <a:noFill/>
        </p:spPr>
        <p:txBody>
          <a:bodyPr wrap="none" rtlCol="0">
            <a:spAutoFit/>
          </a:bodyPr>
          <a:lstStyle/>
          <a:p>
            <a:r>
              <a:rPr lang="en-US" sz="2000" b="1" dirty="0" smtClean="0">
                <a:latin typeface="Calibri" panose="020F0502020204030204" pitchFamily="34" charset="0"/>
              </a:rPr>
              <a:t>SQUARE Steps 5-7</a:t>
            </a:r>
            <a:endParaRPr lang="en-US" sz="2000" b="1" dirty="0">
              <a:latin typeface="Calibri" panose="020F0502020204030204" pitchFamily="34" charset="0"/>
            </a:endParaRPr>
          </a:p>
        </p:txBody>
      </p:sp>
    </p:spTree>
    <p:extLst>
      <p:ext uri="{BB962C8B-B14F-4D97-AF65-F5344CB8AC3E}">
        <p14:creationId xmlns:p14="http://schemas.microsoft.com/office/powerpoint/2010/main" val="103834897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Grp="1" noChangeArrowheads="1"/>
          </p:cNvSpPr>
          <p:nvPr>
            <p:ph type="title"/>
          </p:nvPr>
        </p:nvSpPr>
        <p:spPr/>
        <p:txBody>
          <a:bodyPr/>
          <a:lstStyle/>
          <a:p>
            <a:r>
              <a:rPr lang="en-GB" altLang="en-US" dirty="0" smtClean="0"/>
              <a:t>Step 7 – Report on Exercise (10 Minutes)</a:t>
            </a:r>
          </a:p>
        </p:txBody>
      </p:sp>
    </p:spTree>
    <p:extLst>
      <p:ext uri="{BB962C8B-B14F-4D97-AF65-F5344CB8AC3E}">
        <p14:creationId xmlns:p14="http://schemas.microsoft.com/office/powerpoint/2010/main" val="226829203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3"/>
          <p:cNvSpPr>
            <a:spLocks noChangeArrowheads="1"/>
          </p:cNvSpPr>
          <p:nvPr/>
        </p:nvSpPr>
        <p:spPr bwMode="auto">
          <a:xfrm rot="-5400000">
            <a:off x="-1262856" y="2650331"/>
            <a:ext cx="3835400" cy="363538"/>
          </a:xfrm>
          <a:prstGeom prst="rect">
            <a:avLst/>
          </a:prstGeom>
          <a:noFill/>
          <a:ln w="12700">
            <a:noFill/>
            <a:miter lim="800000"/>
            <a:headEnd/>
            <a:tailEnd/>
          </a:ln>
        </p:spPr>
        <p:txBody>
          <a:bodyPr lIns="90488" tIns="44450" rIns="90488" bIns="44450">
            <a:spAutoFit/>
          </a:bodyPr>
          <a:lstStyle/>
          <a:p>
            <a:pPr algn="l" eaLnBrk="0" hangingPunct="0">
              <a:lnSpc>
                <a:spcPct val="90000"/>
              </a:lnSpc>
              <a:spcBef>
                <a:spcPct val="0"/>
              </a:spcBef>
            </a:pPr>
            <a:r>
              <a:rPr lang="en-US" b="1" dirty="0">
                <a:cs typeface="Arial" pitchFamily="34" charset="0"/>
              </a:rPr>
              <a:t>How the Customer Feels</a:t>
            </a:r>
            <a:endParaRPr lang="en-US" dirty="0">
              <a:cs typeface="Arial" pitchFamily="34" charset="0"/>
            </a:endParaRPr>
          </a:p>
        </p:txBody>
      </p:sp>
      <p:sp>
        <p:nvSpPr>
          <p:cNvPr id="157699" name="Rectangle 10"/>
          <p:cNvSpPr>
            <a:spLocks noChangeArrowheads="1"/>
          </p:cNvSpPr>
          <p:nvPr/>
        </p:nvSpPr>
        <p:spPr bwMode="auto">
          <a:xfrm>
            <a:off x="3608388" y="5664200"/>
            <a:ext cx="4316412" cy="584200"/>
          </a:xfrm>
          <a:prstGeom prst="rect">
            <a:avLst/>
          </a:prstGeom>
          <a:noFill/>
          <a:ln w="12700">
            <a:noFill/>
            <a:miter lim="800000"/>
            <a:headEnd/>
            <a:tailEnd/>
          </a:ln>
        </p:spPr>
        <p:txBody>
          <a:bodyPr lIns="90488" tIns="44450" rIns="90488" bIns="44450">
            <a:spAutoFit/>
          </a:bodyPr>
          <a:lstStyle/>
          <a:p>
            <a:pPr eaLnBrk="0" hangingPunct="0">
              <a:lnSpc>
                <a:spcPct val="90000"/>
              </a:lnSpc>
              <a:spcBef>
                <a:spcPct val="0"/>
              </a:spcBef>
            </a:pPr>
            <a:r>
              <a:rPr lang="en-US" b="1" dirty="0">
                <a:cs typeface="Arial" pitchFamily="34" charset="0"/>
              </a:rPr>
              <a:t>Level of Functionality Delivered</a:t>
            </a:r>
            <a:r>
              <a:rPr lang="en-US" sz="1800" b="1" dirty="0">
                <a:cs typeface="Arial" pitchFamily="34" charset="0"/>
              </a:rPr>
              <a:t> </a:t>
            </a:r>
            <a:br>
              <a:rPr lang="en-US" sz="1800" b="1" dirty="0">
                <a:cs typeface="Arial" pitchFamily="34" charset="0"/>
              </a:rPr>
            </a:br>
            <a:endParaRPr lang="en-US" sz="1800" b="1" dirty="0">
              <a:cs typeface="Arial" pitchFamily="34" charset="0"/>
            </a:endParaRPr>
          </a:p>
        </p:txBody>
      </p:sp>
      <p:grpSp>
        <p:nvGrpSpPr>
          <p:cNvPr id="2" name="Group 42"/>
          <p:cNvGrpSpPr>
            <a:grpSpLocks/>
          </p:cNvGrpSpPr>
          <p:nvPr/>
        </p:nvGrpSpPr>
        <p:grpSpPr bwMode="auto">
          <a:xfrm>
            <a:off x="838200" y="1174750"/>
            <a:ext cx="8077200" cy="4632325"/>
            <a:chOff x="848337" y="2038350"/>
            <a:chExt cx="6905013" cy="3768725"/>
          </a:xfrm>
        </p:grpSpPr>
        <p:sp>
          <p:nvSpPr>
            <p:cNvPr id="157701" name="Line 8"/>
            <p:cNvSpPr>
              <a:spLocks noChangeShapeType="1"/>
            </p:cNvSpPr>
            <p:nvPr/>
          </p:nvSpPr>
          <p:spPr bwMode="auto">
            <a:xfrm>
              <a:off x="2841625" y="3714750"/>
              <a:ext cx="3881438" cy="1588"/>
            </a:xfrm>
            <a:prstGeom prst="line">
              <a:avLst/>
            </a:prstGeom>
            <a:noFill/>
            <a:ln w="12700">
              <a:solidFill>
                <a:schemeClr val="tx1"/>
              </a:solidFill>
              <a:prstDash val="sysDot"/>
              <a:round/>
              <a:headEnd/>
              <a:tailEnd/>
            </a:ln>
          </p:spPr>
          <p:txBody>
            <a:bodyPr wrap="none" anchor="ctr"/>
            <a:lstStyle/>
            <a:p>
              <a:endParaRPr lang="en-US" dirty="0"/>
            </a:p>
          </p:txBody>
        </p:sp>
        <p:sp>
          <p:nvSpPr>
            <p:cNvPr id="157702" name="Rectangle 9"/>
            <p:cNvSpPr>
              <a:spLocks noChangeArrowheads="1"/>
            </p:cNvSpPr>
            <p:nvPr/>
          </p:nvSpPr>
          <p:spPr bwMode="auto">
            <a:xfrm>
              <a:off x="1707175" y="3613150"/>
              <a:ext cx="1174750" cy="275824"/>
            </a:xfrm>
            <a:prstGeom prst="rect">
              <a:avLst/>
            </a:prstGeom>
            <a:noFill/>
            <a:ln w="12700">
              <a:noFill/>
              <a:miter lim="800000"/>
              <a:headEnd/>
              <a:tailEnd/>
            </a:ln>
          </p:spPr>
          <p:txBody>
            <a:bodyPr lIns="90488" tIns="44450" rIns="90488" bIns="44450">
              <a:spAutoFit/>
            </a:bodyPr>
            <a:lstStyle/>
            <a:p>
              <a:pPr algn="r" eaLnBrk="0" hangingPunct="0">
                <a:lnSpc>
                  <a:spcPct val="90000"/>
                </a:lnSpc>
                <a:spcBef>
                  <a:spcPct val="0"/>
                </a:spcBef>
              </a:pPr>
              <a:r>
                <a:rPr lang="en-US" sz="1800" dirty="0">
                  <a:cs typeface="Arial" pitchFamily="34" charset="0"/>
                </a:rPr>
                <a:t>Neutral</a:t>
              </a:r>
            </a:p>
          </p:txBody>
        </p:sp>
        <p:sp>
          <p:nvSpPr>
            <p:cNvPr id="157703" name="Rectangle 11"/>
            <p:cNvSpPr>
              <a:spLocks noChangeArrowheads="1"/>
            </p:cNvSpPr>
            <p:nvPr/>
          </p:nvSpPr>
          <p:spPr bwMode="auto">
            <a:xfrm>
              <a:off x="2994025" y="5459413"/>
              <a:ext cx="2959100" cy="336550"/>
            </a:xfrm>
            <a:prstGeom prst="rect">
              <a:avLst/>
            </a:prstGeom>
            <a:noFill/>
            <a:ln w="12700">
              <a:noFill/>
              <a:miter lim="800000"/>
              <a:headEnd/>
              <a:tailEnd/>
            </a:ln>
          </p:spPr>
          <p:txBody>
            <a:bodyPr lIns="90488" tIns="44450" rIns="90488" bIns="44450">
              <a:spAutoFit/>
            </a:bodyPr>
            <a:lstStyle/>
            <a:p>
              <a:pPr algn="l" eaLnBrk="0" hangingPunct="0">
                <a:lnSpc>
                  <a:spcPct val="90000"/>
                </a:lnSpc>
                <a:spcBef>
                  <a:spcPct val="0"/>
                </a:spcBef>
              </a:pPr>
              <a:r>
                <a:rPr lang="en-US" sz="1800" b="1" dirty="0">
                  <a:cs typeface="Arial" pitchFamily="34" charset="0"/>
                </a:rPr>
                <a:t>Low </a:t>
              </a:r>
              <a:r>
                <a:rPr lang="en-US" sz="1800" dirty="0">
                  <a:cs typeface="Arial" pitchFamily="34" charset="0"/>
                </a:rPr>
                <a:t>to </a:t>
              </a:r>
              <a:r>
                <a:rPr lang="en-US" sz="1800" b="1" dirty="0">
                  <a:cs typeface="Arial" pitchFamily="34" charset="0"/>
                </a:rPr>
                <a:t>None</a:t>
              </a:r>
            </a:p>
          </p:txBody>
        </p:sp>
        <p:sp>
          <p:nvSpPr>
            <p:cNvPr id="157704" name="Rectangle 12"/>
            <p:cNvSpPr>
              <a:spLocks noChangeArrowheads="1"/>
            </p:cNvSpPr>
            <p:nvPr/>
          </p:nvSpPr>
          <p:spPr bwMode="auto">
            <a:xfrm>
              <a:off x="6499225" y="5470525"/>
              <a:ext cx="1254125" cy="336550"/>
            </a:xfrm>
            <a:prstGeom prst="rect">
              <a:avLst/>
            </a:prstGeom>
            <a:noFill/>
            <a:ln w="12700">
              <a:noFill/>
              <a:miter lim="800000"/>
              <a:headEnd/>
              <a:tailEnd/>
            </a:ln>
          </p:spPr>
          <p:txBody>
            <a:bodyPr lIns="90488" tIns="44450" rIns="90488" bIns="44450">
              <a:spAutoFit/>
            </a:bodyPr>
            <a:lstStyle/>
            <a:p>
              <a:pPr algn="l" eaLnBrk="0" hangingPunct="0">
                <a:lnSpc>
                  <a:spcPct val="90000"/>
                </a:lnSpc>
                <a:spcBef>
                  <a:spcPct val="0"/>
                </a:spcBef>
              </a:pPr>
              <a:r>
                <a:rPr lang="en-US" sz="1800" b="1" dirty="0">
                  <a:cs typeface="Arial" pitchFamily="34" charset="0"/>
                </a:rPr>
                <a:t>High</a:t>
              </a:r>
            </a:p>
          </p:txBody>
        </p:sp>
        <p:sp>
          <p:nvSpPr>
            <p:cNvPr id="157705" name="Rectangle 14"/>
            <p:cNvSpPr>
              <a:spLocks noChangeArrowheads="1"/>
            </p:cNvSpPr>
            <p:nvPr/>
          </p:nvSpPr>
          <p:spPr bwMode="auto">
            <a:xfrm>
              <a:off x="1614827" y="2038350"/>
              <a:ext cx="1267097" cy="275824"/>
            </a:xfrm>
            <a:prstGeom prst="rect">
              <a:avLst/>
            </a:prstGeom>
            <a:noFill/>
            <a:ln w="12700">
              <a:noFill/>
              <a:miter lim="800000"/>
              <a:headEnd/>
              <a:tailEnd/>
            </a:ln>
          </p:spPr>
          <p:txBody>
            <a:bodyPr lIns="90488" tIns="44450" rIns="90488" bIns="44450">
              <a:spAutoFit/>
            </a:bodyPr>
            <a:lstStyle/>
            <a:p>
              <a:pPr algn="r" eaLnBrk="0" hangingPunct="0">
                <a:lnSpc>
                  <a:spcPct val="90000"/>
                </a:lnSpc>
                <a:spcBef>
                  <a:spcPct val="0"/>
                </a:spcBef>
              </a:pPr>
              <a:r>
                <a:rPr lang="en-US" sz="1800" dirty="0">
                  <a:cs typeface="Arial" pitchFamily="34" charset="0"/>
                </a:rPr>
                <a:t>Very Excited</a:t>
              </a:r>
            </a:p>
          </p:txBody>
        </p:sp>
        <p:sp>
          <p:nvSpPr>
            <p:cNvPr id="157706" name="Line 15"/>
            <p:cNvSpPr>
              <a:spLocks noChangeShapeType="1"/>
            </p:cNvSpPr>
            <p:nvPr/>
          </p:nvSpPr>
          <p:spPr bwMode="auto">
            <a:xfrm>
              <a:off x="3000375" y="2143125"/>
              <a:ext cx="109538" cy="0"/>
            </a:xfrm>
            <a:prstGeom prst="line">
              <a:avLst/>
            </a:prstGeom>
            <a:noFill/>
            <a:ln w="9525">
              <a:solidFill>
                <a:schemeClr val="tx1"/>
              </a:solidFill>
              <a:round/>
              <a:headEnd/>
              <a:tailEnd/>
            </a:ln>
          </p:spPr>
          <p:txBody>
            <a:bodyPr wrap="none" anchor="ctr"/>
            <a:lstStyle/>
            <a:p>
              <a:endParaRPr lang="en-US" dirty="0"/>
            </a:p>
          </p:txBody>
        </p:sp>
        <p:grpSp>
          <p:nvGrpSpPr>
            <p:cNvPr id="3" name="Group 16"/>
            <p:cNvGrpSpPr>
              <a:grpSpLocks/>
            </p:cNvGrpSpPr>
            <p:nvPr/>
          </p:nvGrpSpPr>
          <p:grpSpPr bwMode="auto">
            <a:xfrm>
              <a:off x="1159667" y="5174565"/>
              <a:ext cx="1955011" cy="276021"/>
              <a:chOff x="756" y="3270"/>
              <a:chExt cx="953" cy="206"/>
            </a:xfrm>
          </p:grpSpPr>
          <p:sp>
            <p:nvSpPr>
              <p:cNvPr id="157708" name="Rectangle 17"/>
              <p:cNvSpPr>
                <a:spLocks noChangeArrowheads="1"/>
              </p:cNvSpPr>
              <p:nvPr/>
            </p:nvSpPr>
            <p:spPr bwMode="auto">
              <a:xfrm>
                <a:off x="756" y="3270"/>
                <a:ext cx="840" cy="206"/>
              </a:xfrm>
              <a:prstGeom prst="rect">
                <a:avLst/>
              </a:prstGeom>
              <a:noFill/>
              <a:ln w="12700">
                <a:noFill/>
                <a:miter lim="800000"/>
                <a:headEnd/>
                <a:tailEnd/>
              </a:ln>
            </p:spPr>
            <p:txBody>
              <a:bodyPr lIns="90488" tIns="44450" rIns="90488" bIns="44450">
                <a:spAutoFit/>
              </a:bodyPr>
              <a:lstStyle/>
              <a:p>
                <a:pPr algn="r" eaLnBrk="0" hangingPunct="0">
                  <a:lnSpc>
                    <a:spcPct val="90000"/>
                  </a:lnSpc>
                  <a:spcBef>
                    <a:spcPct val="0"/>
                  </a:spcBef>
                </a:pPr>
                <a:r>
                  <a:rPr lang="en-US" sz="1800" dirty="0">
                    <a:cs typeface="Arial" pitchFamily="34" charset="0"/>
                  </a:rPr>
                  <a:t>Very Unhappy</a:t>
                </a:r>
              </a:p>
            </p:txBody>
          </p:sp>
          <p:sp>
            <p:nvSpPr>
              <p:cNvPr id="157709" name="Line 18"/>
              <p:cNvSpPr>
                <a:spLocks noChangeShapeType="1"/>
              </p:cNvSpPr>
              <p:nvPr/>
            </p:nvSpPr>
            <p:spPr bwMode="auto">
              <a:xfrm>
                <a:off x="1627" y="3364"/>
                <a:ext cx="82" cy="0"/>
              </a:xfrm>
              <a:prstGeom prst="line">
                <a:avLst/>
              </a:prstGeom>
              <a:noFill/>
              <a:ln w="9525">
                <a:solidFill>
                  <a:schemeClr val="tx1"/>
                </a:solidFill>
                <a:round/>
                <a:headEnd/>
                <a:tailEnd/>
              </a:ln>
            </p:spPr>
            <p:txBody>
              <a:bodyPr wrap="none" anchor="ctr"/>
              <a:lstStyle/>
              <a:p>
                <a:endParaRPr lang="en-US" dirty="0"/>
              </a:p>
            </p:txBody>
          </p:sp>
        </p:grpSp>
        <p:sp>
          <p:nvSpPr>
            <p:cNvPr id="157710" name="Line 20"/>
            <p:cNvSpPr>
              <a:spLocks noChangeShapeType="1"/>
            </p:cNvSpPr>
            <p:nvPr/>
          </p:nvSpPr>
          <p:spPr bwMode="auto">
            <a:xfrm>
              <a:off x="3005138" y="2841625"/>
              <a:ext cx="109537" cy="0"/>
            </a:xfrm>
            <a:prstGeom prst="line">
              <a:avLst/>
            </a:prstGeom>
            <a:noFill/>
            <a:ln w="9525">
              <a:solidFill>
                <a:schemeClr val="tx1"/>
              </a:solidFill>
              <a:round/>
              <a:headEnd/>
              <a:tailEnd/>
            </a:ln>
          </p:spPr>
          <p:txBody>
            <a:bodyPr wrap="none" anchor="ctr"/>
            <a:lstStyle/>
            <a:p>
              <a:endParaRPr lang="en-US" dirty="0"/>
            </a:p>
          </p:txBody>
        </p:sp>
        <p:sp>
          <p:nvSpPr>
            <p:cNvPr id="157711" name="Rectangle 21"/>
            <p:cNvSpPr>
              <a:spLocks noChangeArrowheads="1"/>
            </p:cNvSpPr>
            <p:nvPr/>
          </p:nvSpPr>
          <p:spPr bwMode="auto">
            <a:xfrm>
              <a:off x="848337" y="2728919"/>
              <a:ext cx="2033588" cy="275824"/>
            </a:xfrm>
            <a:prstGeom prst="rect">
              <a:avLst/>
            </a:prstGeom>
            <a:noFill/>
            <a:ln w="12700">
              <a:noFill/>
              <a:miter lim="800000"/>
              <a:headEnd/>
              <a:tailEnd/>
            </a:ln>
          </p:spPr>
          <p:txBody>
            <a:bodyPr lIns="90488" tIns="44450" rIns="90488" bIns="44450">
              <a:spAutoFit/>
            </a:bodyPr>
            <a:lstStyle/>
            <a:p>
              <a:pPr algn="r" eaLnBrk="0" hangingPunct="0">
                <a:lnSpc>
                  <a:spcPct val="90000"/>
                </a:lnSpc>
                <a:spcBef>
                  <a:spcPct val="0"/>
                </a:spcBef>
              </a:pPr>
              <a:r>
                <a:rPr lang="en-US" sz="1800" dirty="0">
                  <a:cs typeface="Arial" pitchFamily="34" charset="0"/>
                </a:rPr>
                <a:t>Moderately Excited</a:t>
              </a:r>
            </a:p>
          </p:txBody>
        </p:sp>
        <p:grpSp>
          <p:nvGrpSpPr>
            <p:cNvPr id="4" name="Group 22"/>
            <p:cNvGrpSpPr>
              <a:grpSpLocks/>
            </p:cNvGrpSpPr>
            <p:nvPr/>
          </p:nvGrpSpPr>
          <p:grpSpPr bwMode="auto">
            <a:xfrm>
              <a:off x="922087" y="4402141"/>
              <a:ext cx="2200526" cy="276452"/>
              <a:chOff x="877" y="2693"/>
              <a:chExt cx="838" cy="207"/>
            </a:xfrm>
          </p:grpSpPr>
          <p:sp>
            <p:nvSpPr>
              <p:cNvPr id="157713" name="Line 23"/>
              <p:cNvSpPr>
                <a:spLocks noChangeShapeType="1"/>
              </p:cNvSpPr>
              <p:nvPr/>
            </p:nvSpPr>
            <p:spPr bwMode="auto">
              <a:xfrm>
                <a:off x="1633" y="2782"/>
                <a:ext cx="82" cy="0"/>
              </a:xfrm>
              <a:prstGeom prst="line">
                <a:avLst/>
              </a:prstGeom>
              <a:noFill/>
              <a:ln w="9525">
                <a:solidFill>
                  <a:schemeClr val="tx1"/>
                </a:solidFill>
                <a:round/>
                <a:headEnd/>
                <a:tailEnd/>
              </a:ln>
            </p:spPr>
            <p:txBody>
              <a:bodyPr wrap="none" anchor="ctr"/>
              <a:lstStyle/>
              <a:p>
                <a:endParaRPr lang="en-US" dirty="0"/>
              </a:p>
            </p:txBody>
          </p:sp>
          <p:sp>
            <p:nvSpPr>
              <p:cNvPr id="157714" name="Rectangle 24"/>
              <p:cNvSpPr>
                <a:spLocks noChangeArrowheads="1"/>
              </p:cNvSpPr>
              <p:nvPr/>
            </p:nvSpPr>
            <p:spPr bwMode="auto">
              <a:xfrm>
                <a:off x="877" y="2693"/>
                <a:ext cx="746" cy="207"/>
              </a:xfrm>
              <a:prstGeom prst="rect">
                <a:avLst/>
              </a:prstGeom>
              <a:noFill/>
              <a:ln w="12700">
                <a:noFill/>
                <a:miter lim="800000"/>
                <a:headEnd/>
                <a:tailEnd/>
              </a:ln>
            </p:spPr>
            <p:txBody>
              <a:bodyPr lIns="90488" tIns="44450" rIns="90488" bIns="44450">
                <a:spAutoFit/>
              </a:bodyPr>
              <a:lstStyle/>
              <a:p>
                <a:pPr algn="r" eaLnBrk="0" hangingPunct="0">
                  <a:lnSpc>
                    <a:spcPct val="90000"/>
                  </a:lnSpc>
                  <a:spcBef>
                    <a:spcPct val="0"/>
                  </a:spcBef>
                </a:pPr>
                <a:r>
                  <a:rPr lang="en-US" sz="1800" dirty="0">
                    <a:cs typeface="Arial" pitchFamily="34" charset="0"/>
                  </a:rPr>
                  <a:t>Somewhat Unhappy</a:t>
                </a:r>
              </a:p>
            </p:txBody>
          </p:sp>
        </p:grpSp>
        <p:grpSp>
          <p:nvGrpSpPr>
            <p:cNvPr id="5" name="Group 4"/>
            <p:cNvGrpSpPr>
              <a:grpSpLocks/>
            </p:cNvGrpSpPr>
            <p:nvPr/>
          </p:nvGrpSpPr>
          <p:grpSpPr bwMode="auto">
            <a:xfrm>
              <a:off x="3057525" y="2070100"/>
              <a:ext cx="3765550" cy="3324225"/>
              <a:chOff x="1667" y="949"/>
              <a:chExt cx="2816" cy="2485"/>
            </a:xfrm>
          </p:grpSpPr>
          <p:sp>
            <p:nvSpPr>
              <p:cNvPr id="157716" name="Line 5"/>
              <p:cNvSpPr>
                <a:spLocks noChangeShapeType="1"/>
              </p:cNvSpPr>
              <p:nvPr/>
            </p:nvSpPr>
            <p:spPr bwMode="auto">
              <a:xfrm>
                <a:off x="1667" y="949"/>
                <a:ext cx="0" cy="2481"/>
              </a:xfrm>
              <a:prstGeom prst="line">
                <a:avLst/>
              </a:prstGeom>
              <a:noFill/>
              <a:ln w="12700">
                <a:solidFill>
                  <a:schemeClr val="tx1"/>
                </a:solidFill>
                <a:round/>
                <a:headEnd/>
                <a:tailEnd/>
              </a:ln>
            </p:spPr>
            <p:txBody>
              <a:bodyPr wrap="none" anchor="ctr"/>
              <a:lstStyle/>
              <a:p>
                <a:endParaRPr lang="en-US" dirty="0"/>
              </a:p>
            </p:txBody>
          </p:sp>
          <p:sp>
            <p:nvSpPr>
              <p:cNvPr id="157717" name="Line 6"/>
              <p:cNvSpPr>
                <a:spLocks noChangeShapeType="1"/>
              </p:cNvSpPr>
              <p:nvPr/>
            </p:nvSpPr>
            <p:spPr bwMode="auto">
              <a:xfrm>
                <a:off x="1678" y="3434"/>
                <a:ext cx="2805" cy="0"/>
              </a:xfrm>
              <a:prstGeom prst="line">
                <a:avLst/>
              </a:prstGeom>
              <a:noFill/>
              <a:ln w="12700">
                <a:solidFill>
                  <a:schemeClr val="tx1"/>
                </a:solidFill>
                <a:round/>
                <a:headEnd/>
                <a:tailEnd/>
              </a:ln>
            </p:spPr>
            <p:txBody>
              <a:bodyPr wrap="none" anchor="ctr"/>
              <a:lstStyle/>
              <a:p>
                <a:endParaRPr lang="en-US" dirty="0"/>
              </a:p>
            </p:txBody>
          </p:sp>
        </p:grpSp>
        <p:sp>
          <p:nvSpPr>
            <p:cNvPr id="157718" name="Line 26"/>
            <p:cNvSpPr>
              <a:spLocks noChangeShapeType="1"/>
            </p:cNvSpPr>
            <p:nvPr/>
          </p:nvSpPr>
          <p:spPr bwMode="auto">
            <a:xfrm flipV="1">
              <a:off x="3436938" y="4640263"/>
              <a:ext cx="298450" cy="342900"/>
            </a:xfrm>
            <a:prstGeom prst="line">
              <a:avLst/>
            </a:prstGeom>
            <a:noFill/>
            <a:ln w="38100">
              <a:solidFill>
                <a:schemeClr val="tx1"/>
              </a:solidFill>
              <a:round/>
              <a:headEnd/>
              <a:tailEnd/>
            </a:ln>
          </p:spPr>
          <p:txBody>
            <a:bodyPr wrap="none" anchor="ctr"/>
            <a:lstStyle/>
            <a:p>
              <a:endParaRPr lang="en-US" dirty="0"/>
            </a:p>
          </p:txBody>
        </p:sp>
        <p:sp>
          <p:nvSpPr>
            <p:cNvPr id="157719" name="Line 27"/>
            <p:cNvSpPr>
              <a:spLocks noChangeShapeType="1"/>
            </p:cNvSpPr>
            <p:nvPr/>
          </p:nvSpPr>
          <p:spPr bwMode="auto">
            <a:xfrm flipV="1">
              <a:off x="3721100" y="3717925"/>
              <a:ext cx="811213" cy="931863"/>
            </a:xfrm>
            <a:prstGeom prst="line">
              <a:avLst/>
            </a:prstGeom>
            <a:noFill/>
            <a:ln w="38100">
              <a:solidFill>
                <a:schemeClr val="tx1"/>
              </a:solidFill>
              <a:round/>
              <a:headEnd/>
              <a:tailEnd/>
            </a:ln>
          </p:spPr>
          <p:txBody>
            <a:bodyPr wrap="none" anchor="ctr"/>
            <a:lstStyle/>
            <a:p>
              <a:endParaRPr lang="en-US" dirty="0"/>
            </a:p>
          </p:txBody>
        </p:sp>
        <p:sp>
          <p:nvSpPr>
            <p:cNvPr id="157720" name="Line 30"/>
            <p:cNvSpPr>
              <a:spLocks noChangeShapeType="1"/>
            </p:cNvSpPr>
            <p:nvPr/>
          </p:nvSpPr>
          <p:spPr bwMode="auto">
            <a:xfrm flipV="1">
              <a:off x="4540250" y="2273300"/>
              <a:ext cx="1233488" cy="1441450"/>
            </a:xfrm>
            <a:prstGeom prst="line">
              <a:avLst/>
            </a:prstGeom>
            <a:noFill/>
            <a:ln w="38100">
              <a:solidFill>
                <a:schemeClr val="tx1"/>
              </a:solidFill>
              <a:round/>
              <a:headEnd/>
              <a:tailEnd/>
            </a:ln>
          </p:spPr>
          <p:txBody>
            <a:bodyPr wrap="none" anchor="ctr"/>
            <a:lstStyle/>
            <a:p>
              <a:endParaRPr lang="en-US" dirty="0"/>
            </a:p>
          </p:txBody>
        </p:sp>
        <p:sp>
          <p:nvSpPr>
            <p:cNvPr id="157721" name="Freeform 33"/>
            <p:cNvSpPr>
              <a:spLocks/>
            </p:cNvSpPr>
            <p:nvPr/>
          </p:nvSpPr>
          <p:spPr bwMode="auto">
            <a:xfrm>
              <a:off x="3243263" y="2228850"/>
              <a:ext cx="1885950" cy="1452563"/>
            </a:xfrm>
            <a:custGeom>
              <a:avLst/>
              <a:gdLst>
                <a:gd name="T0" fmla="*/ 0 w 1608"/>
                <a:gd name="T1" fmla="*/ 2147483647 h 1104"/>
                <a:gd name="T2" fmla="*/ 2147483647 w 1608"/>
                <a:gd name="T3" fmla="*/ 2147483647 h 1104"/>
                <a:gd name="T4" fmla="*/ 2147483647 w 1608"/>
                <a:gd name="T5" fmla="*/ 0 h 1104"/>
                <a:gd name="T6" fmla="*/ 0 60000 65536"/>
                <a:gd name="T7" fmla="*/ 0 60000 65536"/>
                <a:gd name="T8" fmla="*/ 0 60000 65536"/>
                <a:gd name="T9" fmla="*/ 0 w 1608"/>
                <a:gd name="T10" fmla="*/ 0 h 1104"/>
                <a:gd name="T11" fmla="*/ 1608 w 1608"/>
                <a:gd name="T12" fmla="*/ 1104 h 1104"/>
              </a:gdLst>
              <a:ahLst/>
              <a:cxnLst>
                <a:cxn ang="T6">
                  <a:pos x="T0" y="T1"/>
                </a:cxn>
                <a:cxn ang="T7">
                  <a:pos x="T2" y="T3"/>
                </a:cxn>
                <a:cxn ang="T8">
                  <a:pos x="T4" y="T5"/>
                </a:cxn>
              </a:cxnLst>
              <a:rect l="T9" t="T10" r="T11" b="T12"/>
              <a:pathLst>
                <a:path w="1608" h="1104">
                  <a:moveTo>
                    <a:pt x="0" y="1104"/>
                  </a:moveTo>
                  <a:cubicBezTo>
                    <a:pt x="409" y="1103"/>
                    <a:pt x="818" y="1102"/>
                    <a:pt x="1086" y="918"/>
                  </a:cubicBezTo>
                  <a:cubicBezTo>
                    <a:pt x="1354" y="734"/>
                    <a:pt x="1481" y="367"/>
                    <a:pt x="1608" y="0"/>
                  </a:cubicBezTo>
                </a:path>
              </a:pathLst>
            </a:custGeom>
            <a:noFill/>
            <a:ln w="28575">
              <a:solidFill>
                <a:srgbClr val="CC0000"/>
              </a:solidFill>
              <a:round/>
              <a:headEnd/>
              <a:tailEnd/>
            </a:ln>
          </p:spPr>
          <p:txBody>
            <a:bodyPr/>
            <a:lstStyle/>
            <a:p>
              <a:endParaRPr lang="en-US" dirty="0"/>
            </a:p>
          </p:txBody>
        </p:sp>
        <p:grpSp>
          <p:nvGrpSpPr>
            <p:cNvPr id="6" name="Group 36"/>
            <p:cNvGrpSpPr>
              <a:grpSpLocks/>
            </p:cNvGrpSpPr>
            <p:nvPr/>
          </p:nvGrpSpPr>
          <p:grpSpPr bwMode="auto">
            <a:xfrm>
              <a:off x="3597275" y="3730625"/>
              <a:ext cx="3216275" cy="1419225"/>
              <a:chOff x="2070" y="2190"/>
              <a:chExt cx="2406" cy="1062"/>
            </a:xfrm>
          </p:grpSpPr>
          <p:sp>
            <p:nvSpPr>
              <p:cNvPr id="157723" name="Line 37"/>
              <p:cNvSpPr>
                <a:spLocks noChangeShapeType="1"/>
              </p:cNvSpPr>
              <p:nvPr/>
            </p:nvSpPr>
            <p:spPr bwMode="auto">
              <a:xfrm>
                <a:off x="3666" y="2196"/>
                <a:ext cx="810" cy="0"/>
              </a:xfrm>
              <a:prstGeom prst="line">
                <a:avLst/>
              </a:prstGeom>
              <a:noFill/>
              <a:ln w="28575">
                <a:solidFill>
                  <a:schemeClr val="tx1"/>
                </a:solidFill>
                <a:round/>
                <a:headEnd/>
                <a:tailEnd/>
              </a:ln>
            </p:spPr>
            <p:txBody>
              <a:bodyPr/>
              <a:lstStyle/>
              <a:p>
                <a:endParaRPr lang="en-US" dirty="0"/>
              </a:p>
            </p:txBody>
          </p:sp>
          <p:sp>
            <p:nvSpPr>
              <p:cNvPr id="157724" name="Freeform 38"/>
              <p:cNvSpPr>
                <a:spLocks/>
              </p:cNvSpPr>
              <p:nvPr/>
            </p:nvSpPr>
            <p:spPr bwMode="auto">
              <a:xfrm>
                <a:off x="2070" y="2190"/>
                <a:ext cx="1842" cy="1062"/>
              </a:xfrm>
              <a:custGeom>
                <a:avLst/>
                <a:gdLst>
                  <a:gd name="T0" fmla="*/ 0 w 1842"/>
                  <a:gd name="T1" fmla="*/ 1062 h 1062"/>
                  <a:gd name="T2" fmla="*/ 792 w 1842"/>
                  <a:gd name="T3" fmla="*/ 192 h 1062"/>
                  <a:gd name="T4" fmla="*/ 1842 w 1842"/>
                  <a:gd name="T5" fmla="*/ 0 h 1062"/>
                  <a:gd name="T6" fmla="*/ 0 60000 65536"/>
                  <a:gd name="T7" fmla="*/ 0 60000 65536"/>
                  <a:gd name="T8" fmla="*/ 0 60000 65536"/>
                  <a:gd name="T9" fmla="*/ 0 w 1842"/>
                  <a:gd name="T10" fmla="*/ 0 h 1062"/>
                  <a:gd name="T11" fmla="*/ 1842 w 1842"/>
                  <a:gd name="T12" fmla="*/ 1062 h 1062"/>
                </a:gdLst>
                <a:ahLst/>
                <a:cxnLst>
                  <a:cxn ang="T6">
                    <a:pos x="T0" y="T1"/>
                  </a:cxn>
                  <a:cxn ang="T7">
                    <a:pos x="T2" y="T3"/>
                  </a:cxn>
                  <a:cxn ang="T8">
                    <a:pos x="T4" y="T5"/>
                  </a:cxn>
                </a:cxnLst>
                <a:rect l="T9" t="T10" r="T11" b="T12"/>
                <a:pathLst>
                  <a:path w="1842" h="1062">
                    <a:moveTo>
                      <a:pt x="0" y="1062"/>
                    </a:moveTo>
                    <a:cubicBezTo>
                      <a:pt x="242" y="715"/>
                      <a:pt x="485" y="369"/>
                      <a:pt x="792" y="192"/>
                    </a:cubicBezTo>
                    <a:cubicBezTo>
                      <a:pt x="1099" y="15"/>
                      <a:pt x="1470" y="7"/>
                      <a:pt x="1842" y="0"/>
                    </a:cubicBezTo>
                  </a:path>
                </a:pathLst>
              </a:custGeom>
              <a:noFill/>
              <a:ln w="28575">
                <a:solidFill>
                  <a:schemeClr val="tx1"/>
                </a:solidFill>
                <a:round/>
                <a:headEnd/>
                <a:tailEnd/>
              </a:ln>
            </p:spPr>
            <p:txBody>
              <a:bodyPr/>
              <a:lstStyle/>
              <a:p>
                <a:endParaRPr lang="en-US" dirty="0"/>
              </a:p>
            </p:txBody>
          </p:sp>
        </p:grpSp>
      </p:grpSp>
      <p:sp>
        <p:nvSpPr>
          <p:cNvPr id="157725" name="Text Box 43"/>
          <p:cNvSpPr txBox="1">
            <a:spLocks noChangeArrowheads="1"/>
          </p:cNvSpPr>
          <p:nvPr/>
        </p:nvSpPr>
        <p:spPr bwMode="auto">
          <a:xfrm>
            <a:off x="0" y="5710535"/>
            <a:ext cx="2819400" cy="461665"/>
          </a:xfrm>
          <a:prstGeom prst="rect">
            <a:avLst/>
          </a:prstGeom>
          <a:noFill/>
          <a:ln w="9525">
            <a:noFill/>
            <a:miter lim="800000"/>
            <a:headEnd/>
            <a:tailEnd/>
          </a:ln>
        </p:spPr>
        <p:txBody>
          <a:bodyPr wrap="square">
            <a:spAutoFit/>
          </a:bodyPr>
          <a:lstStyle/>
          <a:p>
            <a:pPr algn="l">
              <a:spcBef>
                <a:spcPct val="0"/>
              </a:spcBef>
            </a:pPr>
            <a:r>
              <a:rPr lang="en-US" sz="1200" dirty="0">
                <a:latin typeface="Calibri" panose="020F0502020204030204" pitchFamily="34" charset="0"/>
                <a:cs typeface="Arial" pitchFamily="34" charset="0"/>
              </a:rPr>
              <a:t>The Kano model was developed by Professor Noriaki Kano in the 1980s.</a:t>
            </a:r>
          </a:p>
        </p:txBody>
      </p:sp>
      <p:sp>
        <p:nvSpPr>
          <p:cNvPr id="45" name="Rounded Rectangular Callout 44"/>
          <p:cNvSpPr/>
          <p:nvPr/>
        </p:nvSpPr>
        <p:spPr>
          <a:xfrm>
            <a:off x="6019800" y="3657600"/>
            <a:ext cx="2895600" cy="1371600"/>
          </a:xfrm>
          <a:prstGeom prst="wedgeRoundRectCallout">
            <a:avLst>
              <a:gd name="adj1" fmla="val -35906"/>
              <a:gd name="adj2" fmla="val -72500"/>
              <a:gd name="adj3" fmla="val 16667"/>
            </a:avLst>
          </a:prstGeom>
          <a:solidFill>
            <a:srgbClr val="FFCCCC"/>
          </a:solidFill>
          <a:ln/>
        </p:spPr>
        <p:style>
          <a:lnRef idx="2">
            <a:schemeClr val="accent6"/>
          </a:lnRef>
          <a:fillRef idx="1">
            <a:schemeClr val="lt1"/>
          </a:fillRef>
          <a:effectRef idx="0">
            <a:schemeClr val="accent6"/>
          </a:effectRef>
          <a:fontRef idx="minor">
            <a:schemeClr val="dk1"/>
          </a:fontRef>
        </p:style>
        <p:txBody>
          <a:bodyPr anchor="ctr"/>
          <a:lstStyle/>
          <a:p>
            <a:pPr>
              <a:spcBef>
                <a:spcPct val="0"/>
              </a:spcBef>
              <a:defRPr/>
            </a:pPr>
            <a:r>
              <a:rPr lang="en-US" sz="1800" b="1" u="sng" dirty="0"/>
              <a:t>Must-Be</a:t>
            </a:r>
          </a:p>
          <a:p>
            <a:pPr>
              <a:spcBef>
                <a:spcPct val="0"/>
              </a:spcBef>
              <a:defRPr/>
            </a:pPr>
            <a:r>
              <a:rPr lang="en-US" sz="1800" dirty="0"/>
              <a:t>(considered obvious; accepted as a given, almost without stating!)</a:t>
            </a:r>
          </a:p>
        </p:txBody>
      </p:sp>
      <p:sp>
        <p:nvSpPr>
          <p:cNvPr id="46" name="Rounded Rectangular Callout 45"/>
          <p:cNvSpPr/>
          <p:nvPr/>
        </p:nvSpPr>
        <p:spPr>
          <a:xfrm>
            <a:off x="6858000" y="1295400"/>
            <a:ext cx="2133600" cy="1676400"/>
          </a:xfrm>
          <a:prstGeom prst="wedgeRoundRectCallout">
            <a:avLst>
              <a:gd name="adj1" fmla="val -65528"/>
              <a:gd name="adj2" fmla="val -29634"/>
              <a:gd name="adj3" fmla="val 16667"/>
            </a:avLst>
          </a:prstGeom>
          <a:solidFill>
            <a:srgbClr val="CCFFCC"/>
          </a:solidFill>
          <a:ln/>
        </p:spPr>
        <p:style>
          <a:lnRef idx="2">
            <a:schemeClr val="accent6"/>
          </a:lnRef>
          <a:fillRef idx="1">
            <a:schemeClr val="lt1"/>
          </a:fillRef>
          <a:effectRef idx="0">
            <a:schemeClr val="accent6"/>
          </a:effectRef>
          <a:fontRef idx="minor">
            <a:schemeClr val="dk1"/>
          </a:fontRef>
        </p:style>
        <p:txBody>
          <a:bodyPr anchor="ctr"/>
          <a:lstStyle/>
          <a:p>
            <a:pPr>
              <a:spcBef>
                <a:spcPct val="0"/>
              </a:spcBef>
              <a:defRPr/>
            </a:pPr>
            <a:r>
              <a:rPr lang="en-US" sz="1800" b="1" u="sng" dirty="0"/>
              <a:t>Satisfier</a:t>
            </a:r>
          </a:p>
          <a:p>
            <a:pPr>
              <a:spcBef>
                <a:spcPct val="0"/>
              </a:spcBef>
              <a:defRPr/>
            </a:pPr>
            <a:r>
              <a:rPr lang="en-US" sz="1800" dirty="0"/>
              <a:t>(normally stated as a need that would make the customer happy!)</a:t>
            </a:r>
          </a:p>
        </p:txBody>
      </p:sp>
      <p:sp>
        <p:nvSpPr>
          <p:cNvPr id="47" name="Rounded Rectangular Callout 46"/>
          <p:cNvSpPr/>
          <p:nvPr/>
        </p:nvSpPr>
        <p:spPr>
          <a:xfrm>
            <a:off x="3581400" y="1066800"/>
            <a:ext cx="1600200" cy="1600200"/>
          </a:xfrm>
          <a:prstGeom prst="wedgeRoundRectCallout">
            <a:avLst>
              <a:gd name="adj1" fmla="val 87150"/>
              <a:gd name="adj2" fmla="val -24087"/>
              <a:gd name="adj3" fmla="val 16667"/>
            </a:avLst>
          </a:prstGeom>
          <a:solidFill>
            <a:srgbClr val="99CCFF"/>
          </a:solidFill>
          <a:ln/>
        </p:spPr>
        <p:style>
          <a:lnRef idx="2">
            <a:schemeClr val="accent6"/>
          </a:lnRef>
          <a:fillRef idx="1">
            <a:schemeClr val="lt1"/>
          </a:fillRef>
          <a:effectRef idx="0">
            <a:schemeClr val="accent6"/>
          </a:effectRef>
          <a:fontRef idx="minor">
            <a:schemeClr val="dk1"/>
          </a:fontRef>
        </p:style>
        <p:txBody>
          <a:bodyPr anchor="ctr"/>
          <a:lstStyle/>
          <a:p>
            <a:pPr>
              <a:spcBef>
                <a:spcPct val="0"/>
              </a:spcBef>
              <a:defRPr/>
            </a:pPr>
            <a:r>
              <a:rPr lang="en-US" sz="1800" b="1" u="sng" dirty="0"/>
              <a:t>Delighter</a:t>
            </a:r>
          </a:p>
          <a:p>
            <a:pPr>
              <a:spcBef>
                <a:spcPct val="0"/>
              </a:spcBef>
              <a:defRPr/>
            </a:pPr>
            <a:r>
              <a:rPr lang="en-US" sz="1800" dirty="0"/>
              <a:t>(unstated, innovative, generates excitement!)</a:t>
            </a:r>
          </a:p>
        </p:txBody>
      </p:sp>
      <p:sp>
        <p:nvSpPr>
          <p:cNvPr id="8" name="Title 7"/>
          <p:cNvSpPr>
            <a:spLocks noGrp="1"/>
          </p:cNvSpPr>
          <p:nvPr>
            <p:ph type="title"/>
          </p:nvPr>
        </p:nvSpPr>
        <p:spPr/>
        <p:txBody>
          <a:bodyPr/>
          <a:lstStyle/>
          <a:p>
            <a:r>
              <a:rPr lang="en-US" dirty="0" smtClean="0"/>
              <a:t>Another Categorization Method - Kano Model </a:t>
            </a:r>
            <a:br>
              <a:rPr lang="en-US" dirty="0" smtClean="0"/>
            </a:br>
            <a:r>
              <a:rPr lang="en-US" sz="1800" dirty="0" smtClean="0"/>
              <a:t>(for a given requirement)</a:t>
            </a:r>
            <a:br>
              <a:rPr lang="en-US" sz="1800" dirty="0" smtClean="0"/>
            </a:br>
            <a:endParaRPr lang="en-US" dirty="0"/>
          </a:p>
        </p:txBody>
      </p:sp>
    </p:spTree>
    <p:extLst>
      <p:ext uri="{BB962C8B-B14F-4D97-AF65-F5344CB8AC3E}">
        <p14:creationId xmlns:p14="http://schemas.microsoft.com/office/powerpoint/2010/main" val="3302671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How Kano May Be Used Within Requirements Elicitation Process</a:t>
            </a:r>
          </a:p>
        </p:txBody>
      </p:sp>
      <p:sp>
        <p:nvSpPr>
          <p:cNvPr id="16387" name="Content Placeholder 2"/>
          <p:cNvSpPr>
            <a:spLocks noGrp="1"/>
          </p:cNvSpPr>
          <p:nvPr>
            <p:ph idx="1"/>
          </p:nvPr>
        </p:nvSpPr>
        <p:spPr/>
        <p:txBody>
          <a:bodyPr/>
          <a:lstStyle/>
          <a:p>
            <a:endParaRPr lang="en-US" dirty="0" smtClean="0"/>
          </a:p>
          <a:p>
            <a:endParaRPr lang="en-US" dirty="0" smtClean="0"/>
          </a:p>
          <a:p>
            <a:endParaRPr lang="en-US" dirty="0" smtClean="0"/>
          </a:p>
        </p:txBody>
      </p:sp>
      <p:pic>
        <p:nvPicPr>
          <p:cNvPr id="2050" name="Picture 2"/>
          <p:cNvPicPr>
            <a:picLocks noChangeAspect="1" noChangeArrowheads="1"/>
          </p:cNvPicPr>
          <p:nvPr/>
        </p:nvPicPr>
        <p:blipFill>
          <a:blip r:embed="rId3" cstate="print"/>
          <a:srcRect/>
          <a:stretch>
            <a:fillRect/>
          </a:stretch>
        </p:blipFill>
        <p:spPr bwMode="auto">
          <a:xfrm>
            <a:off x="6210836" y="4086808"/>
            <a:ext cx="2796315" cy="1867678"/>
          </a:xfrm>
          <a:prstGeom prst="rect">
            <a:avLst/>
          </a:prstGeom>
          <a:noFill/>
          <a:ln w="9525">
            <a:noFill/>
            <a:miter lim="800000"/>
            <a:headEnd/>
            <a:tailEnd/>
          </a:ln>
          <a:effectLst/>
        </p:spPr>
      </p:pic>
      <p:sp>
        <p:nvSpPr>
          <p:cNvPr id="6" name="Content Placeholder 2"/>
          <p:cNvSpPr txBox="1">
            <a:spLocks/>
          </p:cNvSpPr>
          <p:nvPr/>
        </p:nvSpPr>
        <p:spPr bwMode="gray">
          <a:xfrm>
            <a:off x="457200" y="1295400"/>
            <a:ext cx="8382000" cy="2133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R="0" lvl="0" algn="l" defTabSz="914400" rtl="0" eaLnBrk="1" fontAlgn="base" latinLnBrk="0" hangingPunct="1">
              <a:lnSpc>
                <a:spcPct val="100000"/>
              </a:lnSpc>
              <a:spcBef>
                <a:spcPts val="600"/>
              </a:spcBef>
              <a:spcAft>
                <a:spcPct val="0"/>
              </a:spcAft>
              <a:buClrTx/>
              <a:buSzPct val="70000"/>
              <a:buFontTx/>
              <a:buNone/>
              <a:tabLst/>
              <a:defRPr/>
            </a:pPr>
            <a:r>
              <a:rPr lang="en-US" sz="2000" kern="0" dirty="0" smtClean="0">
                <a:latin typeface="Calibri" panose="020F0502020204030204" pitchFamily="34" charset="0"/>
                <a:ea typeface="+mn-ea"/>
                <a:cs typeface="+mn-cs"/>
              </a:rPr>
              <a:t>Kano Analysis is an approach to categorize requirements into one of three categories (“Must-Be” vs. “Satisfier” vs. “Delighter”).</a:t>
            </a:r>
          </a:p>
          <a:p>
            <a:pPr marR="0" lvl="0" algn="l" defTabSz="914400" rtl="0" eaLnBrk="1" fontAlgn="base" latinLnBrk="0" hangingPunct="1">
              <a:lnSpc>
                <a:spcPct val="100000"/>
              </a:lnSpc>
              <a:spcBef>
                <a:spcPts val="600"/>
              </a:spcBef>
              <a:spcAft>
                <a:spcPct val="0"/>
              </a:spcAft>
              <a:buClrTx/>
              <a:buSzPct val="70000"/>
              <a:buFontTx/>
              <a:buNone/>
              <a:tabLst/>
              <a:defRPr/>
            </a:pPr>
            <a:r>
              <a:rPr lang="en-US" sz="2000" kern="0" dirty="0" smtClean="0">
                <a:latin typeface="Calibri" panose="020F0502020204030204" pitchFamily="34" charset="0"/>
                <a:ea typeface="+mn-ea"/>
                <a:cs typeface="+mn-cs"/>
              </a:rPr>
              <a:t>All requirements, whether stated or unstated, may be categorized using Kano analysis.</a:t>
            </a:r>
          </a:p>
          <a:p>
            <a:pPr marR="0" lvl="0" algn="l" defTabSz="914400" rtl="0" eaLnBrk="1" fontAlgn="base" latinLnBrk="0" hangingPunct="1">
              <a:lnSpc>
                <a:spcPct val="100000"/>
              </a:lnSpc>
              <a:spcBef>
                <a:spcPts val="600"/>
              </a:spcBef>
              <a:spcAft>
                <a:spcPct val="0"/>
              </a:spcAft>
              <a:buClrTx/>
              <a:buSzPct val="70000"/>
              <a:buFontTx/>
              <a:buNone/>
              <a:tabLst/>
              <a:defRPr/>
            </a:pPr>
            <a:r>
              <a:rPr lang="en-US" sz="2000" kern="0" dirty="0" smtClean="0">
                <a:latin typeface="Calibri" panose="020F0502020204030204" pitchFamily="34" charset="0"/>
                <a:ea typeface="+mn-ea"/>
                <a:cs typeface="+mn-cs"/>
              </a:rPr>
              <a:t>Kano analysis is conducted using a survey in which a pair of questions are asked for each requirement. </a:t>
            </a:r>
          </a:p>
          <a:p>
            <a:pPr algn="l">
              <a:spcBef>
                <a:spcPts val="600"/>
              </a:spcBef>
              <a:buSzPct val="70000"/>
              <a:defRPr/>
            </a:pPr>
            <a:r>
              <a:rPr lang="en-US" sz="2000" kern="0" dirty="0">
                <a:latin typeface="Calibri" panose="020F0502020204030204" pitchFamily="34" charset="0"/>
              </a:rPr>
              <a:t>New/refreshed products or services are more compelling if they have some “Delighters.”</a:t>
            </a:r>
          </a:p>
          <a:p>
            <a:pPr marR="0" lvl="0" algn="l" defTabSz="914400" rtl="0" eaLnBrk="1" fontAlgn="base" latinLnBrk="0" hangingPunct="1">
              <a:lnSpc>
                <a:spcPct val="100000"/>
              </a:lnSpc>
              <a:spcBef>
                <a:spcPts val="600"/>
              </a:spcBef>
              <a:spcAft>
                <a:spcPct val="0"/>
              </a:spcAft>
              <a:buClrTx/>
              <a:buSzPct val="70000"/>
              <a:buFontTx/>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ts val="600"/>
              </a:spcBef>
              <a:spcAft>
                <a:spcPct val="0"/>
              </a:spcAft>
              <a:buClrTx/>
              <a:buSzPct val="70000"/>
              <a:buFontTx/>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ts val="600"/>
              </a:spcBef>
              <a:spcAft>
                <a:spcPct val="0"/>
              </a:spcAft>
              <a:buClrTx/>
              <a:buSzPct val="70000"/>
              <a:buFontTx/>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Content Placeholder 2"/>
          <p:cNvSpPr txBox="1">
            <a:spLocks/>
          </p:cNvSpPr>
          <p:nvPr/>
        </p:nvSpPr>
        <p:spPr bwMode="gray">
          <a:xfrm>
            <a:off x="457201" y="4038600"/>
            <a:ext cx="5486399" cy="2743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R="0" lvl="0" algn="l" defTabSz="914400" rtl="0" eaLnBrk="1" fontAlgn="base" latinLnBrk="0" hangingPunct="1">
              <a:lnSpc>
                <a:spcPct val="100000"/>
              </a:lnSpc>
              <a:spcBef>
                <a:spcPts val="600"/>
              </a:spcBef>
              <a:spcAft>
                <a:spcPct val="0"/>
              </a:spcAft>
              <a:buClrTx/>
              <a:buSzPct val="70000"/>
              <a:buFontTx/>
              <a:buNone/>
              <a:tabLst/>
              <a:defRPr/>
            </a:pPr>
            <a:r>
              <a:rPr kumimoji="0" lang="en-US" sz="2000" b="0" i="0" u="none" strike="noStrike" kern="0" cap="none" spc="0" normalizeH="0" baseline="0" noProof="0" dirty="0" smtClean="0">
                <a:ln>
                  <a:noFill/>
                </a:ln>
                <a:solidFill>
                  <a:schemeClr val="tx1"/>
                </a:solidFill>
                <a:effectLst/>
                <a:uLnTx/>
                <a:uFillTx/>
                <a:latin typeface="Calibri" panose="020F0502020204030204" pitchFamily="34" charset="0"/>
                <a:ea typeface="+mn-ea"/>
                <a:cs typeface="+mn-cs"/>
              </a:rPr>
              <a:t>Programs/projects must not forget</a:t>
            </a:r>
            <a:r>
              <a:rPr kumimoji="0" lang="en-US" sz="2000" b="0" i="0" u="none" strike="noStrike" kern="0" cap="none" spc="0" normalizeH="0" noProof="0" dirty="0" smtClean="0">
                <a:ln>
                  <a:noFill/>
                </a:ln>
                <a:solidFill>
                  <a:schemeClr val="tx1"/>
                </a:solidFill>
                <a:effectLst/>
                <a:uLnTx/>
                <a:uFillTx/>
                <a:latin typeface="Calibri" panose="020F0502020204030204" pitchFamily="34" charset="0"/>
                <a:ea typeface="+mn-ea"/>
                <a:cs typeface="+mn-cs"/>
              </a:rPr>
              <a:t> to cover the  “Must-Be’s” automatically as they “go without saying.”</a:t>
            </a:r>
          </a:p>
          <a:p>
            <a:pPr marR="0" lvl="0" algn="l" defTabSz="914400" rtl="0" eaLnBrk="1" fontAlgn="base" latinLnBrk="0" hangingPunct="1">
              <a:lnSpc>
                <a:spcPct val="100000"/>
              </a:lnSpc>
              <a:spcBef>
                <a:spcPts val="600"/>
              </a:spcBef>
              <a:spcAft>
                <a:spcPct val="0"/>
              </a:spcAft>
              <a:buClrTx/>
              <a:buSzPct val="70000"/>
              <a:buFontTx/>
              <a:buNone/>
              <a:tabLst/>
              <a:defRPr/>
            </a:pPr>
            <a:r>
              <a:rPr lang="en-US" sz="2000" kern="0" baseline="0" dirty="0" smtClean="0">
                <a:latin typeface="Calibri" panose="020F0502020204030204" pitchFamily="34" charset="0"/>
                <a:ea typeface="+mn-ea"/>
                <a:cs typeface="+mn-cs"/>
              </a:rPr>
              <a:t>“Satisfiers”</a:t>
            </a:r>
            <a:r>
              <a:rPr lang="en-US" sz="2000" kern="0" dirty="0" smtClean="0">
                <a:latin typeface="Calibri" panose="020F0502020204030204" pitchFamily="34" charset="0"/>
                <a:ea typeface="+mn-ea"/>
                <a:cs typeface="+mn-cs"/>
              </a:rPr>
              <a:t> are good to have but the “Delighters” are much more compelling.</a:t>
            </a:r>
          </a:p>
          <a:p>
            <a:pPr marR="0" lvl="0" algn="l" defTabSz="914400" rtl="0" eaLnBrk="1" fontAlgn="base" latinLnBrk="0" hangingPunct="1">
              <a:lnSpc>
                <a:spcPct val="100000"/>
              </a:lnSpc>
              <a:spcBef>
                <a:spcPts val="600"/>
              </a:spcBef>
              <a:spcAft>
                <a:spcPct val="0"/>
              </a:spcAft>
              <a:buClrTx/>
              <a:buSzPct val="70000"/>
              <a:buFontTx/>
              <a:buNone/>
              <a:tabLst/>
              <a:defRPr/>
            </a:pPr>
            <a:r>
              <a:rPr kumimoji="0" lang="en-US" sz="2000" b="0" i="0" u="none" strike="noStrike" kern="0" cap="none" spc="0" normalizeH="0" baseline="0" noProof="0" dirty="0" smtClean="0">
                <a:ln>
                  <a:noFill/>
                </a:ln>
                <a:solidFill>
                  <a:schemeClr val="tx1"/>
                </a:solidFill>
                <a:effectLst/>
                <a:uLnTx/>
                <a:uFillTx/>
                <a:latin typeface="Calibri" panose="020F0502020204030204" pitchFamily="34" charset="0"/>
                <a:ea typeface="+mn-ea"/>
                <a:cs typeface="+mn-cs"/>
              </a:rPr>
              <a:t>“Must-Be’s” and “Satisfiers” are </a:t>
            </a:r>
            <a:r>
              <a:rPr lang="en-US" sz="2000" kern="0" noProof="0" dirty="0" smtClean="0">
                <a:latin typeface="Calibri" panose="020F0502020204030204" pitchFamily="34" charset="0"/>
                <a:ea typeface="+mn-ea"/>
                <a:cs typeface="+mn-cs"/>
              </a:rPr>
              <a:t>more </a:t>
            </a:r>
            <a:r>
              <a:rPr lang="en-US" sz="2000" kern="0" dirty="0" smtClean="0">
                <a:latin typeface="Calibri" panose="020F0502020204030204" pitchFamily="34" charset="0"/>
                <a:ea typeface="+mn-ea"/>
                <a:cs typeface="+mn-cs"/>
              </a:rPr>
              <a:t>easily</a:t>
            </a:r>
            <a:r>
              <a:rPr lang="en-US" sz="2000" kern="0" dirty="0">
                <a:latin typeface="Calibri" panose="020F0502020204030204" pitchFamily="34" charset="0"/>
                <a:ea typeface="+mn-ea"/>
                <a:cs typeface="+mn-cs"/>
              </a:rPr>
              <a:t> </a:t>
            </a:r>
            <a:r>
              <a:rPr lang="en-US" sz="2000" kern="0" dirty="0" smtClean="0">
                <a:latin typeface="Calibri" panose="020F0502020204030204" pitchFamily="34" charset="0"/>
                <a:ea typeface="+mn-ea"/>
                <a:cs typeface="+mn-cs"/>
              </a:rPr>
              <a:t>identifi</a:t>
            </a:r>
            <a:r>
              <a:rPr lang="en-US" sz="2000" kern="0" noProof="0" dirty="0" smtClean="0">
                <a:latin typeface="Calibri" panose="020F0502020204030204" pitchFamily="34" charset="0"/>
                <a:ea typeface="+mn-ea"/>
                <a:cs typeface="+mn-cs"/>
              </a:rPr>
              <a:t>ed.</a:t>
            </a:r>
            <a:endParaRPr kumimoji="0" lang="en-US" sz="2000" b="0" i="0" u="none" strike="noStrike" kern="0" cap="none" spc="0" normalizeH="0" baseline="0" noProof="0" dirty="0" smtClean="0">
              <a:ln>
                <a:noFill/>
              </a:ln>
              <a:solidFill>
                <a:schemeClr val="tx1"/>
              </a:solidFill>
              <a:effectLst/>
              <a:uLnTx/>
              <a:uFillTx/>
              <a:latin typeface="Calibri" panose="020F050202020403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Tx/>
              <a:buSzPct val="70000"/>
              <a:buFontTx/>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ts val="600"/>
              </a:spcBef>
              <a:spcAft>
                <a:spcPct val="0"/>
              </a:spcAft>
              <a:buClrTx/>
              <a:buSzPct val="70000"/>
              <a:buFontTx/>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89016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p:txBody>
          <a:bodyPr/>
          <a:lstStyle/>
          <a:p>
            <a:r>
              <a:rPr lang="en-GB" altLang="en-US" dirty="0" smtClean="0"/>
              <a:t>Discussion</a:t>
            </a:r>
          </a:p>
        </p:txBody>
      </p:sp>
      <p:sp>
        <p:nvSpPr>
          <p:cNvPr id="28675" name="Rectangle 2"/>
          <p:cNvSpPr>
            <a:spLocks noGrp="1" noChangeArrowheads="1"/>
          </p:cNvSpPr>
          <p:nvPr>
            <p:ph idx="1"/>
          </p:nvPr>
        </p:nvSpPr>
        <p:spPr/>
        <p:txBody>
          <a:bodyPr/>
          <a:lstStyle/>
          <a:p>
            <a:r>
              <a:rPr lang="en-GB" altLang="en-US" dirty="0" smtClean="0"/>
              <a:t>We have described a few categorization methods.  Which are likely to be best for security requirements?  Can methods such as Kano be used successfully for security requirements?  Why/why not?</a:t>
            </a:r>
          </a:p>
        </p:txBody>
      </p:sp>
    </p:spTree>
    <p:extLst>
      <p:ext uri="{BB962C8B-B14F-4D97-AF65-F5344CB8AC3E}">
        <p14:creationId xmlns:p14="http://schemas.microsoft.com/office/powerpoint/2010/main" val="373197210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Questions?</a:t>
            </a:r>
            <a:br>
              <a:rPr lang="en-US" dirty="0"/>
            </a:br>
            <a:endParaRPr lang="en-US" dirty="0"/>
          </a:p>
        </p:txBody>
      </p:sp>
    </p:spTree>
    <p:extLst>
      <p:ext uri="{BB962C8B-B14F-4D97-AF65-F5344CB8AC3E}">
        <p14:creationId xmlns:p14="http://schemas.microsoft.com/office/powerpoint/2010/main" val="174744096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dirty="0" smtClean="0"/>
              <a:t>SQUARE Steps</a:t>
            </a:r>
          </a:p>
        </p:txBody>
      </p:sp>
      <p:sp>
        <p:nvSpPr>
          <p:cNvPr id="8195" name="Rectangle 3"/>
          <p:cNvSpPr>
            <a:spLocks noGrp="1" noChangeArrowheads="1"/>
          </p:cNvSpPr>
          <p:nvPr>
            <p:ph idx="1"/>
          </p:nvPr>
        </p:nvSpPr>
        <p:spPr/>
        <p:txBody>
          <a:bodyPr/>
          <a:lstStyle/>
          <a:p>
            <a:pPr marL="740664" lvl="1" indent="-457200">
              <a:buFont typeface="+mj-lt"/>
              <a:buAutoNum type="arabicPeriod"/>
            </a:pPr>
            <a:r>
              <a:rPr lang="en-GB" altLang="en-US" dirty="0" smtClean="0"/>
              <a:t>Agree on definitions.</a:t>
            </a:r>
          </a:p>
          <a:p>
            <a:pPr marL="740664" lvl="1" indent="-457200">
              <a:buFont typeface="+mj-lt"/>
              <a:buAutoNum type="arabicPeriod"/>
            </a:pPr>
            <a:r>
              <a:rPr lang="en-GB" altLang="en-US" dirty="0" smtClean="0"/>
              <a:t>Identify assets and security goals.</a:t>
            </a:r>
          </a:p>
          <a:p>
            <a:pPr marL="740664" lvl="1" indent="-457200">
              <a:buFont typeface="+mj-lt"/>
              <a:buAutoNum type="arabicPeriod"/>
            </a:pPr>
            <a:r>
              <a:rPr lang="en-GB" altLang="en-US" dirty="0" smtClean="0"/>
              <a:t>Develop artifacts to support security </a:t>
            </a:r>
            <a:br>
              <a:rPr lang="en-GB" altLang="en-US" dirty="0" smtClean="0"/>
            </a:br>
            <a:r>
              <a:rPr lang="en-GB" altLang="en-US" dirty="0" smtClean="0"/>
              <a:t>requirements definition.</a:t>
            </a:r>
          </a:p>
          <a:p>
            <a:pPr marL="740664" lvl="1" indent="-457200">
              <a:buFont typeface="+mj-lt"/>
              <a:buAutoNum type="arabicPeriod"/>
            </a:pPr>
            <a:r>
              <a:rPr lang="en-GB" altLang="en-US" dirty="0" smtClean="0"/>
              <a:t>Assess risks.</a:t>
            </a:r>
          </a:p>
          <a:p>
            <a:pPr marL="740664" lvl="1" indent="-457200">
              <a:buFont typeface="+mj-lt"/>
              <a:buAutoNum type="arabicPeriod"/>
            </a:pPr>
            <a:r>
              <a:rPr lang="en-GB" altLang="en-US" b="1" dirty="0" smtClean="0"/>
              <a:t>Select elicitation technique(s).</a:t>
            </a:r>
          </a:p>
          <a:p>
            <a:pPr marL="740664" lvl="1" indent="-457200">
              <a:buFont typeface="+mj-lt"/>
              <a:buAutoNum type="arabicPeriod"/>
            </a:pPr>
            <a:r>
              <a:rPr lang="en-GB" altLang="en-US" b="1" dirty="0" smtClean="0"/>
              <a:t>Elicit security requirements.</a:t>
            </a:r>
          </a:p>
          <a:p>
            <a:pPr marL="740664" lvl="1" indent="-457200">
              <a:buFont typeface="+mj-lt"/>
              <a:buAutoNum type="arabicPeriod"/>
            </a:pPr>
            <a:r>
              <a:rPr lang="en-GB" altLang="en-US" b="1" dirty="0" smtClean="0"/>
              <a:t>Categorize requirements.</a:t>
            </a:r>
          </a:p>
          <a:p>
            <a:pPr marL="740664" lvl="1" indent="-457200">
              <a:buFont typeface="+mj-lt"/>
              <a:buAutoNum type="arabicPeriod"/>
            </a:pPr>
            <a:r>
              <a:rPr lang="en-GB" altLang="en-US" dirty="0" smtClean="0"/>
              <a:t>Prioritize requirements.</a:t>
            </a:r>
          </a:p>
          <a:p>
            <a:pPr marL="740664" lvl="1" indent="-457200">
              <a:buFont typeface="+mj-lt"/>
              <a:buAutoNum type="arabicPeriod"/>
            </a:pPr>
            <a:r>
              <a:rPr lang="en-GB" altLang="en-US" dirty="0" smtClean="0"/>
              <a:t>Inspect requirements.</a:t>
            </a:r>
          </a:p>
        </p:txBody>
      </p:sp>
    </p:spTree>
    <p:extLst>
      <p:ext uri="{BB962C8B-B14F-4D97-AF65-F5344CB8AC3E}">
        <p14:creationId xmlns:p14="http://schemas.microsoft.com/office/powerpoint/2010/main" val="107551665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SQUARE Step 5</a:t>
            </a:r>
            <a:br>
              <a:rPr lang="en-US" dirty="0"/>
            </a:br>
            <a:endParaRPr lang="en-US" dirty="0"/>
          </a:p>
        </p:txBody>
      </p:sp>
    </p:spTree>
    <p:extLst>
      <p:ext uri="{BB962C8B-B14F-4D97-AF65-F5344CB8AC3E}">
        <p14:creationId xmlns:p14="http://schemas.microsoft.com/office/powerpoint/2010/main" val="398749254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p:txBody>
          <a:bodyPr/>
          <a:lstStyle/>
          <a:p>
            <a:r>
              <a:rPr lang="en-GB" altLang="en-US" dirty="0" smtClean="0"/>
              <a:t>Step 5: Select Elicitation Technique</a:t>
            </a:r>
          </a:p>
        </p:txBody>
      </p:sp>
      <p:sp>
        <p:nvSpPr>
          <p:cNvPr id="10243" name="Rectangle 2"/>
          <p:cNvSpPr>
            <a:spLocks noGrp="1" noChangeArrowheads="1"/>
          </p:cNvSpPr>
          <p:nvPr>
            <p:ph idx="1"/>
          </p:nvPr>
        </p:nvSpPr>
        <p:spPr/>
        <p:txBody>
          <a:bodyPr/>
          <a:lstStyle/>
          <a:p>
            <a:r>
              <a:rPr lang="en-GB" altLang="en-US" dirty="0" smtClean="0"/>
              <a:t>Potentially many different options available in any given setting</a:t>
            </a:r>
          </a:p>
          <a:p>
            <a:r>
              <a:rPr lang="en-US" altLang="en-US" dirty="0" smtClean="0"/>
              <a:t>Can use existing requirements elicitation technique</a:t>
            </a:r>
            <a:endParaRPr lang="en-GB" altLang="en-US" dirty="0" smtClean="0"/>
          </a:p>
          <a:p>
            <a:r>
              <a:rPr lang="en-US" altLang="en-US" dirty="0" smtClean="0"/>
              <a:t>Must choose a technique that can adapt to the number and expertise of stakeholders</a:t>
            </a:r>
          </a:p>
          <a:p>
            <a:endParaRPr lang="en-GB" altLang="en-US" dirty="0" smtClean="0"/>
          </a:p>
        </p:txBody>
      </p:sp>
    </p:spTree>
    <p:extLst>
      <p:ext uri="{BB962C8B-B14F-4D97-AF65-F5344CB8AC3E}">
        <p14:creationId xmlns:p14="http://schemas.microsoft.com/office/powerpoint/2010/main" val="395659076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p:txBody>
          <a:bodyPr/>
          <a:lstStyle/>
          <a:p>
            <a:r>
              <a:rPr lang="en-GB" altLang="en-US" dirty="0" smtClean="0"/>
              <a:t>Step 5: Select Elicitation Technique</a:t>
            </a:r>
          </a:p>
        </p:txBody>
      </p:sp>
      <p:sp>
        <p:nvSpPr>
          <p:cNvPr id="11267" name="Rectangle 2"/>
          <p:cNvSpPr>
            <a:spLocks noGrp="1" noChangeArrowheads="1"/>
          </p:cNvSpPr>
          <p:nvPr>
            <p:ph idx="1"/>
          </p:nvPr>
        </p:nvSpPr>
        <p:spPr/>
        <p:txBody>
          <a:bodyPr/>
          <a:lstStyle/>
          <a:p>
            <a:r>
              <a:rPr lang="en-GB" altLang="en-US" dirty="0" smtClean="0"/>
              <a:t>Potential techniques and their references:</a:t>
            </a:r>
          </a:p>
          <a:p>
            <a:pPr lvl="1"/>
            <a:r>
              <a:rPr lang="en-GB" altLang="en-US" dirty="0" smtClean="0"/>
              <a:t>Misuse Cases [Jacobson 92]</a:t>
            </a:r>
          </a:p>
          <a:p>
            <a:pPr lvl="1"/>
            <a:r>
              <a:rPr lang="en-GB" altLang="en-US" dirty="0" smtClean="0"/>
              <a:t>Soft Systems Methodology (SSM) [Checkland 90]</a:t>
            </a:r>
          </a:p>
          <a:p>
            <a:pPr lvl="1"/>
            <a:r>
              <a:rPr lang="en-GB" altLang="en-US" dirty="0" smtClean="0"/>
              <a:t>Quality Function Deployment (QFD) [QFD 05] </a:t>
            </a:r>
          </a:p>
          <a:p>
            <a:pPr lvl="1"/>
            <a:r>
              <a:rPr lang="en-GB" altLang="en-US" dirty="0" smtClean="0"/>
              <a:t>Controlled Requirements Expression (CORE) </a:t>
            </a:r>
            <a:r>
              <a:rPr lang="en-GB" altLang="en-US" dirty="0" smtClean="0"/>
              <a:t>[</a:t>
            </a:r>
            <a:r>
              <a:rPr lang="en-US" dirty="0" err="1"/>
              <a:t>Mullery</a:t>
            </a:r>
            <a:r>
              <a:rPr lang="en-US"/>
              <a:t> 79</a:t>
            </a:r>
            <a:r>
              <a:rPr lang="en-GB" altLang="en-US" smtClean="0"/>
              <a:t>]</a:t>
            </a:r>
            <a:endParaRPr lang="en-GB" altLang="en-US" dirty="0" smtClean="0"/>
          </a:p>
          <a:p>
            <a:pPr lvl="1"/>
            <a:r>
              <a:rPr lang="en-GB" altLang="en-US" dirty="0" smtClean="0"/>
              <a:t>Issue Based Information Systems (IBIS) [Kunz 70]</a:t>
            </a:r>
          </a:p>
          <a:p>
            <a:pPr lvl="1"/>
            <a:r>
              <a:rPr lang="en-GB" altLang="en-US" dirty="0" smtClean="0"/>
              <a:t>Joint Application Development (JAD) [Wood 89]</a:t>
            </a:r>
          </a:p>
          <a:p>
            <a:pPr lvl="1"/>
            <a:r>
              <a:rPr lang="en-GB" altLang="en-US" dirty="0" smtClean="0"/>
              <a:t>Feature-Oriented Domain Analysis (FODA) [Kang 90]</a:t>
            </a:r>
          </a:p>
          <a:p>
            <a:pPr lvl="1"/>
            <a:r>
              <a:rPr lang="en-GB" altLang="en-US" dirty="0" smtClean="0"/>
              <a:t>Critical Discourse Analysis (CDA) [Schiffrin 94]</a:t>
            </a:r>
          </a:p>
          <a:p>
            <a:pPr lvl="1"/>
            <a:r>
              <a:rPr lang="en-GB" altLang="en-US" dirty="0" smtClean="0"/>
              <a:t>Accelerated Requirements Method (ARM) [Hubbard 00]</a:t>
            </a:r>
          </a:p>
          <a:p>
            <a:pPr lvl="1"/>
            <a:r>
              <a:rPr lang="en-GB" altLang="en-US" dirty="0" smtClean="0"/>
              <a:t>Structured/Unstructured Interviews</a:t>
            </a:r>
          </a:p>
        </p:txBody>
      </p:sp>
    </p:spTree>
    <p:extLst>
      <p:ext uri="{BB962C8B-B14F-4D97-AF65-F5344CB8AC3E}">
        <p14:creationId xmlns:p14="http://schemas.microsoft.com/office/powerpoint/2010/main" val="394991720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defTabSz="914400">
              <a:spcAft>
                <a:spcPct val="25000"/>
              </a:spcAft>
              <a:buSzPct val="85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2400" kern="0" dirty="0">
              <a:solidFill>
                <a:schemeClr val="tx1"/>
              </a:solidFill>
              <a:latin typeface="+mn-lt"/>
              <a:cs typeface="Arial" charset="0"/>
            </a:endParaRPr>
          </a:p>
        </p:txBody>
      </p:sp>
      <p:sp>
        <p:nvSpPr>
          <p:cNvPr id="8" name="Title 7"/>
          <p:cNvSpPr>
            <a:spLocks noGrp="1"/>
          </p:cNvSpPr>
          <p:nvPr>
            <p:ph type="title"/>
          </p:nvPr>
        </p:nvSpPr>
        <p:spPr/>
        <p:txBody>
          <a:bodyPr/>
          <a:lstStyle/>
          <a:p>
            <a:r>
              <a:rPr lang="en-US" dirty="0" smtClean="0"/>
              <a:t>Step 5: Select Elicitation Technique</a:t>
            </a:r>
            <a:br>
              <a:rPr lang="en-US" dirty="0" smtClean="0"/>
            </a:br>
            <a:endParaRPr lang="en-US" dirty="0"/>
          </a:p>
        </p:txBody>
      </p:sp>
      <p:sp>
        <p:nvSpPr>
          <p:cNvPr id="9" name="Content Placeholder 8"/>
          <p:cNvSpPr>
            <a:spLocks noGrp="1"/>
          </p:cNvSpPr>
          <p:nvPr>
            <p:ph idx="1"/>
          </p:nvPr>
        </p:nvSpPr>
        <p:spPr/>
        <p:txBody>
          <a:bodyPr/>
          <a:lstStyle/>
          <a:p>
            <a:r>
              <a:rPr lang="en-GB" dirty="0" smtClean="0"/>
              <a:t>Techniques may be graded on the following example criteria:</a:t>
            </a:r>
          </a:p>
          <a:p>
            <a:pPr lvl="1"/>
            <a:r>
              <a:rPr lang="en-US" dirty="0" smtClean="0"/>
              <a:t>Adaptability </a:t>
            </a:r>
          </a:p>
          <a:p>
            <a:pPr lvl="1"/>
            <a:r>
              <a:rPr lang="en-US" dirty="0" smtClean="0"/>
              <a:t>CASE tool </a:t>
            </a:r>
          </a:p>
          <a:p>
            <a:pPr lvl="1"/>
            <a:r>
              <a:rPr lang="en-US" dirty="0" smtClean="0"/>
              <a:t>Client acceptance </a:t>
            </a:r>
          </a:p>
          <a:p>
            <a:pPr lvl="1"/>
            <a:r>
              <a:rPr lang="en-US" dirty="0" smtClean="0"/>
              <a:t>Complexity </a:t>
            </a:r>
          </a:p>
          <a:p>
            <a:pPr lvl="1"/>
            <a:r>
              <a:rPr lang="en-US" dirty="0" smtClean="0"/>
              <a:t>Graphical output </a:t>
            </a:r>
          </a:p>
          <a:p>
            <a:pPr lvl="1"/>
            <a:r>
              <a:rPr lang="en-US" dirty="0" smtClean="0"/>
              <a:t>Implementation duration</a:t>
            </a:r>
          </a:p>
          <a:p>
            <a:pPr lvl="1"/>
            <a:r>
              <a:rPr lang="en-US" dirty="0" smtClean="0"/>
              <a:t>Learning curve</a:t>
            </a:r>
          </a:p>
          <a:p>
            <a:pPr lvl="1"/>
            <a:r>
              <a:rPr lang="en-US" dirty="0" smtClean="0"/>
              <a:t>Maturity </a:t>
            </a:r>
          </a:p>
          <a:p>
            <a:pPr lvl="1"/>
            <a:r>
              <a:rPr lang="en-US" dirty="0" smtClean="0"/>
              <a:t>Scalability</a:t>
            </a:r>
            <a:endParaRPr lang="en-GB" dirty="0"/>
          </a:p>
        </p:txBody>
      </p:sp>
    </p:spTree>
    <p:extLst>
      <p:ext uri="{BB962C8B-B14F-4D97-AF65-F5344CB8AC3E}">
        <p14:creationId xmlns:p14="http://schemas.microsoft.com/office/powerpoint/2010/main" val="111558383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title"/>
          </p:nvPr>
        </p:nvSpPr>
        <p:spPr/>
        <p:txBody>
          <a:bodyPr/>
          <a:lstStyle/>
          <a:p>
            <a:r>
              <a:rPr lang="en-GB" altLang="en-US" dirty="0" smtClean="0"/>
              <a:t>Step 5: Select Elicitation Technique</a:t>
            </a:r>
          </a:p>
        </p:txBody>
      </p:sp>
      <p:graphicFrame>
        <p:nvGraphicFramePr>
          <p:cNvPr id="1026" name="Object 3"/>
          <p:cNvGraphicFramePr>
            <a:graphicFrameLocks noChangeAspect="1"/>
          </p:cNvGraphicFramePr>
          <p:nvPr/>
        </p:nvGraphicFramePr>
        <p:xfrm>
          <a:off x="1066800" y="2173288"/>
          <a:ext cx="6765925" cy="2867025"/>
        </p:xfrm>
        <a:graphic>
          <a:graphicData uri="http://schemas.openxmlformats.org/presentationml/2006/ole">
            <mc:AlternateContent xmlns:mc="http://schemas.openxmlformats.org/markup-compatibility/2006">
              <mc:Choice xmlns:v="urn:schemas-microsoft-com:vml" Requires="v">
                <p:oleObj spid="_x0000_s154648" r:id="rId4" imgW="5166000" imgH="1951560" progId="">
                  <p:embed/>
                </p:oleObj>
              </mc:Choice>
              <mc:Fallback>
                <p:oleObj r:id="rId4" imgW="5166000" imgH="19515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173288"/>
                        <a:ext cx="6765925" cy="28670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8" name="Text Box 4"/>
          <p:cNvSpPr txBox="1">
            <a:spLocks noChangeArrowheads="1"/>
          </p:cNvSpPr>
          <p:nvPr/>
        </p:nvSpPr>
        <p:spPr bwMode="auto">
          <a:xfrm>
            <a:off x="990600" y="1639888"/>
            <a:ext cx="68580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algn="ctr" eaLnBrk="1" hangingPunct="1">
              <a:lnSpc>
                <a:spcPct val="72000"/>
              </a:lnSpc>
              <a:buClr>
                <a:srgbClr val="000000"/>
              </a:buClr>
              <a:buSzPct val="100000"/>
              <a:buFont typeface="Arial" pitchFamily="34" charset="0"/>
              <a:buNone/>
            </a:pPr>
            <a:r>
              <a:rPr lang="en-GB" altLang="en-US" sz="2400" b="1" dirty="0">
                <a:solidFill>
                  <a:srgbClr val="000000"/>
                </a:solidFill>
                <a:latin typeface="Calibri" panose="020F0502020204030204" pitchFamily="34" charset="0"/>
              </a:rPr>
              <a:t>Comparison of elicitation techniques</a:t>
            </a:r>
          </a:p>
        </p:txBody>
      </p:sp>
      <p:sp>
        <p:nvSpPr>
          <p:cNvPr id="1029" name="Text Box 5"/>
          <p:cNvSpPr txBox="1">
            <a:spLocks noChangeArrowheads="1"/>
          </p:cNvSpPr>
          <p:nvPr/>
        </p:nvSpPr>
        <p:spPr bwMode="auto">
          <a:xfrm>
            <a:off x="1066800" y="5145088"/>
            <a:ext cx="4267200"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lnSpc>
                <a:spcPct val="71000"/>
              </a:lnSpc>
              <a:spcBef>
                <a:spcPts val="1125"/>
              </a:spcBef>
              <a:buClr>
                <a:srgbClr val="000000"/>
              </a:buClr>
              <a:buSzPct val="100000"/>
              <a:buFont typeface="Arial" pitchFamily="34" charset="0"/>
              <a:buNone/>
            </a:pPr>
            <a:r>
              <a:rPr lang="en-GB" altLang="en-US" sz="1600" dirty="0">
                <a:solidFill>
                  <a:srgbClr val="000000"/>
                </a:solidFill>
              </a:rPr>
              <a:t>3 = very good, 2 = fair, 1 = poor</a:t>
            </a:r>
          </a:p>
        </p:txBody>
      </p:sp>
      <p:sp>
        <p:nvSpPr>
          <p:cNvPr id="1030" name="Up Arrow 5"/>
          <p:cNvSpPr>
            <a:spLocks noChangeArrowheads="1"/>
          </p:cNvSpPr>
          <p:nvPr/>
        </p:nvSpPr>
        <p:spPr bwMode="auto">
          <a:xfrm>
            <a:off x="7391400" y="5029200"/>
            <a:ext cx="304800" cy="533400"/>
          </a:xfrm>
          <a:prstGeom prst="upArrow">
            <a:avLst>
              <a:gd name="adj1" fmla="val 50000"/>
              <a:gd name="adj2" fmla="val 49997"/>
            </a:avLst>
          </a:prstGeom>
          <a:solidFill>
            <a:srgbClr val="00B8FF"/>
          </a:solidFill>
          <a:ln w="9525" algn="ctr">
            <a:solidFill>
              <a:schemeClr val="tx1"/>
            </a:solidFill>
            <a:round/>
            <a:headEnd/>
            <a:tailEnd/>
          </a:ln>
        </p:spPr>
        <p:txBody>
          <a:bodyP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CA" altLang="en-US" dirty="0"/>
          </a:p>
        </p:txBody>
      </p:sp>
      <p:sp>
        <p:nvSpPr>
          <p:cNvPr id="1031" name="Rectangle 6"/>
          <p:cNvSpPr>
            <a:spLocks noChangeArrowheads="1"/>
          </p:cNvSpPr>
          <p:nvPr/>
        </p:nvSpPr>
        <p:spPr bwMode="auto">
          <a:xfrm>
            <a:off x="7315200" y="5715000"/>
            <a:ext cx="1600200" cy="609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r>
              <a:rPr lang="en-CA" altLang="en-US" dirty="0">
                <a:solidFill>
                  <a:schemeClr val="tx1"/>
                </a:solidFill>
              </a:rPr>
              <a:t>Most preferred option</a:t>
            </a:r>
          </a:p>
        </p:txBody>
      </p:sp>
      <p:sp>
        <p:nvSpPr>
          <p:cNvPr id="8" name="Rectangle 7"/>
          <p:cNvSpPr/>
          <p:nvPr/>
        </p:nvSpPr>
        <p:spPr bwMode="auto">
          <a:xfrm>
            <a:off x="7162800" y="2057400"/>
            <a:ext cx="685800" cy="2971800"/>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nSpc>
                <a:spcPct val="66000"/>
              </a:lnSpc>
              <a:buClr>
                <a:srgbClr val="000000"/>
              </a:buClr>
              <a:buSzPct val="100000"/>
              <a:buFont typeface="Arial" charset="0"/>
              <a:buNone/>
              <a:defRPr/>
            </a:pPr>
            <a:endParaRPr lang="en-CA" dirty="0">
              <a:solidFill>
                <a:schemeClr val="bg1"/>
              </a:solidFill>
              <a:cs typeface="Arial" charset="0"/>
            </a:endParaRPr>
          </a:p>
        </p:txBody>
      </p:sp>
    </p:spTree>
    <p:extLst>
      <p:ext uri="{BB962C8B-B14F-4D97-AF65-F5344CB8AC3E}">
        <p14:creationId xmlns:p14="http://schemas.microsoft.com/office/powerpoint/2010/main" val="253127810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31F447-FEE3-4EE4-BB38-695E73E3FF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95351F-A0D6-46FF-A994-A6A859B307E3}">
  <ds:schemaRefs>
    <ds:schemaRef ds:uri="http://schemas.microsoft.com/office/2006/metadata/properties"/>
    <ds:schemaRef ds:uri="http://purl.org/dc/terms/"/>
    <ds:schemaRef ds:uri="http://purl.org/dc/elements/1.1/"/>
    <ds:schemaRef ds:uri="http://schemas.microsoft.com/office/2006/documentManagement/types"/>
    <ds:schemaRef ds:uri="893ae260-c728-403e-8c1d-be5e00391f89"/>
    <ds:schemaRef ds:uri="http://purl.org/dc/dcmitype/"/>
    <ds:schemaRef ds:uri="http://www.w3.org/XML/1998/namespace"/>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4032F4A9-C144-44B6-BE54-839C0FB93E4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Assured SW Development</Template>
  <TotalTime>3827</TotalTime>
  <Words>2452</Words>
  <Application>Microsoft Office PowerPoint</Application>
  <PresentationFormat>On-screen Show (4:3)</PresentationFormat>
  <Paragraphs>325</Paragraphs>
  <Slides>34</Slides>
  <Notes>34</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34</vt:i4>
      </vt:variant>
    </vt:vector>
  </HeadingPairs>
  <TitlesOfParts>
    <vt:vector size="35" baseType="lpstr">
      <vt:lpstr>Assured SW Development</vt:lpstr>
      <vt:lpstr>Assured Software Development 1</vt:lpstr>
      <vt:lpstr>PowerPoint Presentation</vt:lpstr>
      <vt:lpstr>PowerPoint Presentation</vt:lpstr>
      <vt:lpstr>SQUARE Steps</vt:lpstr>
      <vt:lpstr>SQUARE Step 5 </vt:lpstr>
      <vt:lpstr>Step 5: Select Elicitation Technique</vt:lpstr>
      <vt:lpstr>Step 5: Select Elicitation Technique</vt:lpstr>
      <vt:lpstr>Step 5: Select Elicitation Technique </vt:lpstr>
      <vt:lpstr>Step 5: Select Elicitation Technique</vt:lpstr>
      <vt:lpstr>Step 5: Select Elicitation Technique</vt:lpstr>
      <vt:lpstr>Step 5: Select Elicitation Technique</vt:lpstr>
      <vt:lpstr>Step 5: Select Elicitation Technique</vt:lpstr>
      <vt:lpstr>Step 5: Select Elicitation Technique</vt:lpstr>
      <vt:lpstr>Step 5 – Exercise</vt:lpstr>
      <vt:lpstr>SQUARE Step 6</vt:lpstr>
      <vt:lpstr>Step 6: Elicit Security Requirements</vt:lpstr>
      <vt:lpstr>Step 6: Elicit Security Requirements</vt:lpstr>
      <vt:lpstr>Step 6: Elicit Security Requirements</vt:lpstr>
      <vt:lpstr>Step 6 – Exercise (30 Minutes)</vt:lpstr>
      <vt:lpstr>Step 6 – Report on Exercise (20 Minutes)</vt:lpstr>
      <vt:lpstr>SQUARE Step 7 </vt:lpstr>
      <vt:lpstr>Step 7: Categorize Requirements</vt:lpstr>
      <vt:lpstr>Step 7: Categorize Requirements</vt:lpstr>
      <vt:lpstr>Step 7: Categorize Requirements</vt:lpstr>
      <vt:lpstr>Step 7: Categorize Requirements</vt:lpstr>
      <vt:lpstr>Step 7: Categorize Requirements</vt:lpstr>
      <vt:lpstr>Step 7: Categorize Requirements</vt:lpstr>
      <vt:lpstr>Step 7: Categorize Requirements</vt:lpstr>
      <vt:lpstr>Step 7 – Exercise (20 Minutes)</vt:lpstr>
      <vt:lpstr>Step 7 – Report on Exercise (10 Minutes)</vt:lpstr>
      <vt:lpstr>Another Categorization Method - Kano Model  (for a given requirement) </vt:lpstr>
      <vt:lpstr>How Kano May Be Used Within Requirements Elicitation Process</vt:lpstr>
      <vt:lpstr>Discussion</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SQUARE Series  Lecture 1</dc:title>
  <dc:creator>Abhinav</dc:creator>
  <cp:lastModifiedBy>Carol Sledge</cp:lastModifiedBy>
  <cp:revision>261</cp:revision>
  <cp:lastPrinted>2006-09-07T20:48:53Z</cp:lastPrinted>
  <dcterms:created xsi:type="dcterms:W3CDTF">2007-05-18T14:52:48Z</dcterms:created>
  <dcterms:modified xsi:type="dcterms:W3CDTF">2014-05-05T20:58:54Z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